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6" r:id="rId4"/>
    <p:sldId id="259" r:id="rId5"/>
    <p:sldId id="260" r:id="rId6"/>
    <p:sldId id="261" r:id="rId7"/>
    <p:sldId id="262" r:id="rId8"/>
    <p:sldId id="263" r:id="rId9"/>
    <p:sldId id="264" r:id="rId10"/>
    <p:sldId id="265" r:id="rId11"/>
    <p:sldId id="266" r:id="rId12"/>
    <p:sldId id="274" r:id="rId13"/>
    <p:sldId id="283" r:id="rId14"/>
    <p:sldId id="268" r:id="rId15"/>
    <p:sldId id="269" r:id="rId16"/>
    <p:sldId id="267" r:id="rId17"/>
    <p:sldId id="270" r:id="rId18"/>
    <p:sldId id="271" r:id="rId19"/>
    <p:sldId id="273" r:id="rId20"/>
    <p:sldId id="272" r:id="rId21"/>
    <p:sldId id="282" r:id="rId22"/>
    <p:sldId id="275" r:id="rId23"/>
    <p:sldId id="278" r:id="rId24"/>
    <p:sldId id="276" r:id="rId25"/>
    <p:sldId id="277"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9" d="100"/>
          <a:sy n="99" d="100"/>
        </p:scale>
        <p:origin x="3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7/14/2022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7/14/2022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7/14/2022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7/14/2022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7/14/2022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7/14/2022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7/14/2022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7/14/2022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7/14/2022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5800" y="3132666"/>
            <a:ext cx="5311775" cy="308601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3132666"/>
            <a:ext cx="5334000" cy="308601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7/14/2022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7/14/2022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7/14/2022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BB8CDB2-472E-45B0-A038-4FAC86A0D842}"/>
              </a:ext>
            </a:extLst>
          </p:cNvPr>
          <p:cNvSpPr>
            <a:spLocks noGrp="1"/>
          </p:cNvSpPr>
          <p:nvPr>
            <p:ph type="ctrTitle"/>
          </p:nvPr>
        </p:nvSpPr>
        <p:spPr>
          <a:xfrm>
            <a:off x="958248" y="1787507"/>
            <a:ext cx="10946295" cy="2597426"/>
          </a:xfrm>
        </p:spPr>
        <p:txBody>
          <a:bodyPr>
            <a:noAutofit/>
          </a:bodyPr>
          <a:lstStyle/>
          <a:p>
            <a:r>
              <a:rPr lang="it-IT" sz="4800" b="1" dirty="0"/>
              <a:t>MONITORAGGIO SULL’IMPIEGO DELLE RISORSE FONDO NAZIONALE PER IL SISTEMA INTEGRATO 0-6</a:t>
            </a:r>
          </a:p>
        </p:txBody>
      </p:sp>
      <p:sp>
        <p:nvSpPr>
          <p:cNvPr id="3" name="Sottotitolo 2">
            <a:extLst>
              <a:ext uri="{FF2B5EF4-FFF2-40B4-BE49-F238E27FC236}">
                <a16:creationId xmlns:a16="http://schemas.microsoft.com/office/drawing/2014/main" xmlns="" id="{C989C6F6-A253-4521-A4B4-415DCEEAF2AD}"/>
              </a:ext>
            </a:extLst>
          </p:cNvPr>
          <p:cNvSpPr>
            <a:spLocks noGrp="1"/>
          </p:cNvSpPr>
          <p:nvPr>
            <p:ph type="subTitle" idx="1"/>
          </p:nvPr>
        </p:nvSpPr>
        <p:spPr>
          <a:xfrm>
            <a:off x="1636643" y="4384933"/>
            <a:ext cx="10555357" cy="886791"/>
          </a:xfrm>
        </p:spPr>
        <p:txBody>
          <a:bodyPr>
            <a:normAutofit fontScale="92500"/>
          </a:bodyPr>
          <a:lstStyle/>
          <a:p>
            <a:r>
              <a:rPr lang="it-IT" dirty="0"/>
              <a:t>INDICAZIONI PER LA COMPILAZIONE DELLA SCHEDA EXCEL DI MONITORAGGIO DA PARTE DELLE REGIONI (Accordo rep. atti 148/CU del 23 novembre 2020 per scheda 2018 e 2019, rinnovato da Intesa rep. atti 82/CU dell’8 luglio 2021 per le annualità dal 2019 in poi)</a:t>
            </a:r>
          </a:p>
        </p:txBody>
      </p:sp>
      <p:pic>
        <p:nvPicPr>
          <p:cNvPr id="4" name="Immagine 3">
            <a:extLst>
              <a:ext uri="{FF2B5EF4-FFF2-40B4-BE49-F238E27FC236}">
                <a16:creationId xmlns:a16="http://schemas.microsoft.com/office/drawing/2014/main" xmlns="" id="{13AFDF28-EE0A-4669-875C-29DFFFB15177}"/>
              </a:ext>
            </a:extLst>
          </p:cNvPr>
          <p:cNvPicPr>
            <a:picLocks noChangeAspect="1"/>
          </p:cNvPicPr>
          <p:nvPr/>
        </p:nvPicPr>
        <p:blipFill>
          <a:blip r:embed="rId2"/>
          <a:stretch>
            <a:fillRect/>
          </a:stretch>
        </p:blipFill>
        <p:spPr>
          <a:xfrm>
            <a:off x="4010339" y="198782"/>
            <a:ext cx="4842114" cy="1588725"/>
          </a:xfrm>
          <a:prstGeom prst="rect">
            <a:avLst/>
          </a:prstGeom>
        </p:spPr>
      </p:pic>
    </p:spTree>
    <p:extLst>
      <p:ext uri="{BB962C8B-B14F-4D97-AF65-F5344CB8AC3E}">
        <p14:creationId xmlns:p14="http://schemas.microsoft.com/office/powerpoint/2010/main" val="531501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3C074E6-240B-4E34-AC24-3E86CFF65702}"/>
              </a:ext>
            </a:extLst>
          </p:cNvPr>
          <p:cNvSpPr>
            <a:spLocks noGrp="1"/>
          </p:cNvSpPr>
          <p:nvPr>
            <p:ph type="title"/>
          </p:nvPr>
        </p:nvSpPr>
        <p:spPr>
          <a:xfrm>
            <a:off x="3399183" y="364230"/>
            <a:ext cx="8610600" cy="1293028"/>
          </a:xfrm>
        </p:spPr>
        <p:txBody>
          <a:bodyPr/>
          <a:lstStyle/>
          <a:p>
            <a:r>
              <a:rPr lang="it-IT" b="1" dirty="0"/>
              <a:t>IL MONITORAGGIO FINANZIARIO</a:t>
            </a:r>
          </a:p>
        </p:txBody>
      </p:sp>
      <p:sp>
        <p:nvSpPr>
          <p:cNvPr id="3" name="Segnaposto contenuto 2">
            <a:extLst>
              <a:ext uri="{FF2B5EF4-FFF2-40B4-BE49-F238E27FC236}">
                <a16:creationId xmlns:a16="http://schemas.microsoft.com/office/drawing/2014/main" xmlns="" id="{846C942E-EF16-4A2A-8667-13BB08602B4A}"/>
              </a:ext>
            </a:extLst>
          </p:cNvPr>
          <p:cNvSpPr>
            <a:spLocks noGrp="1"/>
          </p:cNvSpPr>
          <p:nvPr>
            <p:ph idx="1"/>
          </p:nvPr>
        </p:nvSpPr>
        <p:spPr>
          <a:xfrm>
            <a:off x="2047461" y="1232452"/>
            <a:ext cx="5280991" cy="331305"/>
          </a:xfrm>
        </p:spPr>
        <p:txBody>
          <a:bodyPr>
            <a:normAutofit fontScale="92500" lnSpcReduction="20000"/>
          </a:bodyPr>
          <a:lstStyle/>
          <a:p>
            <a:pPr marL="0" indent="0">
              <a:buNone/>
            </a:pPr>
            <a:r>
              <a:rPr lang="it-IT" b="1" dirty="0"/>
              <a:t>Per ciascuna tipologia di intervento:</a:t>
            </a:r>
          </a:p>
          <a:p>
            <a:pPr marL="0" indent="0">
              <a:buNone/>
            </a:pPr>
            <a:endParaRPr lang="it-IT" b="1" dirty="0"/>
          </a:p>
        </p:txBody>
      </p:sp>
      <p:graphicFrame>
        <p:nvGraphicFramePr>
          <p:cNvPr id="5" name="Tabella 4">
            <a:extLst>
              <a:ext uri="{FF2B5EF4-FFF2-40B4-BE49-F238E27FC236}">
                <a16:creationId xmlns:a16="http://schemas.microsoft.com/office/drawing/2014/main" xmlns="" id="{6A80854A-A550-41B8-B4BE-79B3FA44DCC9}"/>
              </a:ext>
            </a:extLst>
          </p:cNvPr>
          <p:cNvGraphicFramePr>
            <a:graphicFrameLocks noGrp="1"/>
          </p:cNvGraphicFramePr>
          <p:nvPr>
            <p:extLst>
              <p:ext uri="{D42A27DB-BD31-4B8C-83A1-F6EECF244321}">
                <p14:modId xmlns:p14="http://schemas.microsoft.com/office/powerpoint/2010/main" val="2168316291"/>
              </p:ext>
            </p:extLst>
          </p:nvPr>
        </p:nvGraphicFramePr>
        <p:xfrm>
          <a:off x="182217" y="1563757"/>
          <a:ext cx="11704982" cy="4929808"/>
        </p:xfrm>
        <a:graphic>
          <a:graphicData uri="http://schemas.openxmlformats.org/drawingml/2006/table">
            <a:tbl>
              <a:tblPr/>
              <a:tblGrid>
                <a:gridCol w="3182719">
                  <a:extLst>
                    <a:ext uri="{9D8B030D-6E8A-4147-A177-3AD203B41FA5}">
                      <a16:colId xmlns:a16="http://schemas.microsoft.com/office/drawing/2014/main" xmlns="" val="1025869469"/>
                    </a:ext>
                  </a:extLst>
                </a:gridCol>
                <a:gridCol w="1820698">
                  <a:extLst>
                    <a:ext uri="{9D8B030D-6E8A-4147-A177-3AD203B41FA5}">
                      <a16:colId xmlns:a16="http://schemas.microsoft.com/office/drawing/2014/main" xmlns="" val="1339323543"/>
                    </a:ext>
                  </a:extLst>
                </a:gridCol>
                <a:gridCol w="1817196">
                  <a:extLst>
                    <a:ext uri="{9D8B030D-6E8A-4147-A177-3AD203B41FA5}">
                      <a16:colId xmlns:a16="http://schemas.microsoft.com/office/drawing/2014/main" xmlns="" val="2462333710"/>
                    </a:ext>
                  </a:extLst>
                </a:gridCol>
                <a:gridCol w="1582606">
                  <a:extLst>
                    <a:ext uri="{9D8B030D-6E8A-4147-A177-3AD203B41FA5}">
                      <a16:colId xmlns:a16="http://schemas.microsoft.com/office/drawing/2014/main" xmlns="" val="237126309"/>
                    </a:ext>
                  </a:extLst>
                </a:gridCol>
                <a:gridCol w="1652633">
                  <a:extLst>
                    <a:ext uri="{9D8B030D-6E8A-4147-A177-3AD203B41FA5}">
                      <a16:colId xmlns:a16="http://schemas.microsoft.com/office/drawing/2014/main" xmlns="" val="3778948964"/>
                    </a:ext>
                  </a:extLst>
                </a:gridCol>
                <a:gridCol w="1649130">
                  <a:extLst>
                    <a:ext uri="{9D8B030D-6E8A-4147-A177-3AD203B41FA5}">
                      <a16:colId xmlns:a16="http://schemas.microsoft.com/office/drawing/2014/main" xmlns="" val="3172647582"/>
                    </a:ext>
                  </a:extLst>
                </a:gridCol>
              </a:tblGrid>
              <a:tr h="511998">
                <a:tc rowSpan="4">
                  <a:txBody>
                    <a:bodyPr/>
                    <a:lstStyle/>
                    <a:p>
                      <a:pPr algn="ctr" fontAlgn="ctr"/>
                      <a:r>
                        <a:rPr lang="it-IT" sz="1200" b="1" i="0" u="none" strike="noStrike">
                          <a:solidFill>
                            <a:srgbClr val="000000"/>
                          </a:solidFill>
                          <a:effectLst/>
                          <a:latin typeface="Calibri" panose="020F0502020204030204" pitchFamily="34" charset="0"/>
                        </a:rPr>
                        <a:t>Tipologia intervento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it-IT" sz="1200" b="1" i="0" u="none" strike="noStrike" dirty="0">
                          <a:solidFill>
                            <a:srgbClr val="000000"/>
                          </a:solidFill>
                          <a:effectLst/>
                          <a:latin typeface="Calibri" panose="020F0502020204030204" pitchFamily="34" charset="0"/>
                        </a:rPr>
                        <a:t>MONITORAGGIO FINANZIARIO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202333229"/>
                  </a:ext>
                </a:extLst>
              </a:tr>
              <a:tr h="438358">
                <a:tc vMerge="1">
                  <a:txBody>
                    <a:bodyPr/>
                    <a:lstStyle/>
                    <a:p>
                      <a:endParaRPr lang="it-IT"/>
                    </a:p>
                  </a:txBody>
                  <a:tcPr/>
                </a:tc>
                <a:tc>
                  <a:txBody>
                    <a:bodyPr/>
                    <a:lstStyle/>
                    <a:p>
                      <a:pPr algn="ctr" fontAlgn="b"/>
                      <a:r>
                        <a:rPr lang="it-IT" sz="1200" b="1" i="0" u="none" strike="noStrike">
                          <a:solidFill>
                            <a:srgbClr val="000000"/>
                          </a:solidFill>
                          <a:effectLst/>
                          <a:latin typeface="Calibri" panose="020F0502020204030204" pitchFamily="34" charset="0"/>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Calibri" panose="020F0502020204030204" pitchFamily="34" charset="0"/>
                        </a:rPr>
                        <a:t>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38471116"/>
                  </a:ext>
                </a:extLst>
              </a:tr>
              <a:tr h="229087">
                <a:tc vMerge="1">
                  <a:txBody>
                    <a:bodyPr/>
                    <a:lstStyle/>
                    <a:p>
                      <a:endParaRPr lang="it-IT"/>
                    </a:p>
                  </a:txBody>
                  <a:tcPr/>
                </a:tc>
                <a:tc>
                  <a:txBody>
                    <a:bodyPr/>
                    <a:lstStyle/>
                    <a:p>
                      <a:pPr algn="ctr" fontAlgn="b"/>
                      <a:r>
                        <a:rPr lang="it-IT" sz="12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(a+b)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(c-d)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51095461"/>
                  </a:ext>
                </a:extLst>
              </a:tr>
              <a:tr h="0">
                <a:tc vMerge="1">
                  <a:txBody>
                    <a:bodyPr/>
                    <a:lstStyle/>
                    <a:p>
                      <a:endParaRPr lang="it-IT"/>
                    </a:p>
                  </a:txBody>
                  <a:tcPr/>
                </a:tc>
                <a:tc>
                  <a:txBody>
                    <a:bodyPr/>
                    <a:lstStyle/>
                    <a:p>
                      <a:pPr algn="ctr" fontAlgn="ctr"/>
                      <a:r>
                        <a:rPr lang="it-IT" sz="1200" b="1" i="0" u="none" strike="noStrike" dirty="0">
                          <a:solidFill>
                            <a:srgbClr val="000000"/>
                          </a:solidFill>
                          <a:effectLst/>
                          <a:latin typeface="Calibri" panose="020F0502020204030204" pitchFamily="34" charset="0"/>
                        </a:rPr>
                        <a:t>Risorse assegnate  dal MIUR               </a:t>
                      </a:r>
                    </a:p>
                    <a:p>
                      <a:pPr algn="ctr" fontAlgn="ctr"/>
                      <a:r>
                        <a:rPr lang="it-IT" sz="1200" b="1" i="0" u="none" strike="noStrike" dirty="0">
                          <a:solidFill>
                            <a:srgbClr val="000000"/>
                          </a:solidFill>
                          <a:effectLst/>
                          <a:latin typeface="Calibri" panose="020F0502020204030204" pitchFamily="34" charset="0"/>
                        </a:rPr>
                        <a:t>(DM 687/2018)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1" i="0" u="none" strike="noStrike">
                          <a:solidFill>
                            <a:srgbClr val="000000"/>
                          </a:solidFill>
                          <a:effectLst/>
                          <a:latin typeface="Calibri" panose="020F0502020204030204" pitchFamily="34" charset="0"/>
                        </a:rPr>
                        <a:t>Co-finanziamento della Regione (Risorse aggiuntive rispetto a quelle statali)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1" i="0" u="none" strike="noStrike">
                          <a:solidFill>
                            <a:srgbClr val="000000"/>
                          </a:solidFill>
                          <a:effectLst/>
                          <a:latin typeface="Calibri" panose="020F0502020204030204" pitchFamily="34" charset="0"/>
                        </a:rPr>
                        <a:t>Risorse complessive assegnate ai Comuni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1" i="0" u="none" strike="noStrike">
                          <a:solidFill>
                            <a:srgbClr val="000000"/>
                          </a:solidFill>
                          <a:effectLst/>
                          <a:latin typeface="Calibri" panose="020F0502020204030204" pitchFamily="34" charset="0"/>
                        </a:rPr>
                        <a:t>Totale risorse </a:t>
                      </a:r>
                      <a:r>
                        <a:rPr lang="it-IT" sz="1200" b="1" i="0" u="sng" strike="noStrike">
                          <a:solidFill>
                            <a:srgbClr val="000000"/>
                          </a:solidFill>
                          <a:effectLst/>
                          <a:latin typeface="Calibri" panose="020F0502020204030204" pitchFamily="34" charset="0"/>
                        </a:rPr>
                        <a:t>impegnate</a:t>
                      </a:r>
                      <a:r>
                        <a:rPr lang="it-IT" sz="1200" b="1" i="0" u="none" strike="noStrike">
                          <a:solidFill>
                            <a:srgbClr val="000000"/>
                          </a:solidFill>
                          <a:effectLst/>
                          <a:latin typeface="Calibri" panose="020F0502020204030204" pitchFamily="34" charset="0"/>
                        </a:rPr>
                        <a:t> dai Comuni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1" i="0" u="none" strike="noStrike">
                          <a:solidFill>
                            <a:srgbClr val="000000"/>
                          </a:solidFill>
                          <a:effectLst/>
                          <a:latin typeface="Calibri" panose="020F0502020204030204" pitchFamily="34" charset="0"/>
                        </a:rPr>
                        <a:t>Totale risorse assegnate ma </a:t>
                      </a:r>
                      <a:r>
                        <a:rPr lang="it-IT" sz="1200" b="1" i="0" u="sng" strike="noStrike">
                          <a:solidFill>
                            <a:srgbClr val="000000"/>
                          </a:solidFill>
                          <a:effectLst/>
                          <a:latin typeface="Calibri" panose="020F0502020204030204" pitchFamily="34" charset="0"/>
                        </a:rPr>
                        <a:t>non ancora impegnate</a:t>
                      </a:r>
                      <a:r>
                        <a:rPr lang="it-IT" sz="1200" b="1" i="0" u="none" strike="noStrike">
                          <a:solidFill>
                            <a:srgbClr val="000000"/>
                          </a:solidFill>
                          <a:effectLst/>
                          <a:latin typeface="Calibri" panose="020F0502020204030204" pitchFamily="34" charset="0"/>
                        </a:rPr>
                        <a:t> dai Comuni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84278826"/>
                  </a:ext>
                </a:extLst>
              </a:tr>
              <a:tr h="3192200">
                <a:tc>
                  <a:txBody>
                    <a:bodyPr/>
                    <a:lstStyle/>
                    <a:p>
                      <a:pPr algn="l" fontAlgn="ctr"/>
                      <a:r>
                        <a:rPr lang="it-IT" sz="1200" b="0" i="0" u="none" strike="noStrike" dirty="0">
                          <a:solidFill>
                            <a:srgbClr val="000000"/>
                          </a:solidFill>
                          <a:effectLst/>
                          <a:latin typeface="Calibri" panose="020F0502020204030204" pitchFamily="34" charset="0"/>
                        </a:rPr>
                        <a:t>Ampliamento dei servizi educativi (posti e/o orari) a gestione diretta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it-IT" sz="2000" b="0"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8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kumimoji="0" lang="it-IT" sz="20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800" b="0"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6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73576069"/>
                  </a:ext>
                </a:extLst>
              </a:tr>
            </a:tbl>
          </a:graphicData>
        </a:graphic>
      </p:graphicFrame>
      <p:pic>
        <p:nvPicPr>
          <p:cNvPr id="4" name="Immagine 3">
            <a:extLst>
              <a:ext uri="{FF2B5EF4-FFF2-40B4-BE49-F238E27FC236}">
                <a16:creationId xmlns:a16="http://schemas.microsoft.com/office/drawing/2014/main" xmlns="" id="{AD1C22A6-5F7C-4363-BD90-B0DEE75AF061}"/>
              </a:ext>
            </a:extLst>
          </p:cNvPr>
          <p:cNvPicPr>
            <a:picLocks noChangeAspect="1"/>
          </p:cNvPicPr>
          <p:nvPr/>
        </p:nvPicPr>
        <p:blipFill>
          <a:blip r:embed="rId2"/>
          <a:stretch>
            <a:fillRect/>
          </a:stretch>
        </p:blipFill>
        <p:spPr>
          <a:xfrm>
            <a:off x="9176146" y="65317"/>
            <a:ext cx="1829615" cy="599118"/>
          </a:xfrm>
          <a:prstGeom prst="rect">
            <a:avLst/>
          </a:prstGeom>
        </p:spPr>
      </p:pic>
      <p:sp>
        <p:nvSpPr>
          <p:cNvPr id="6" name="CasellaDiTesto 5">
            <a:extLst>
              <a:ext uri="{FF2B5EF4-FFF2-40B4-BE49-F238E27FC236}">
                <a16:creationId xmlns:a16="http://schemas.microsoft.com/office/drawing/2014/main" xmlns="" id="{1B5A0E32-0ED7-401C-9E14-E03DAB5CE5F4}"/>
              </a:ext>
            </a:extLst>
          </p:cNvPr>
          <p:cNvSpPr txBox="1"/>
          <p:nvPr/>
        </p:nvSpPr>
        <p:spPr>
          <a:xfrm>
            <a:off x="3399183" y="3429000"/>
            <a:ext cx="1782417" cy="2862322"/>
          </a:xfrm>
          <a:prstGeom prst="rect">
            <a:avLst/>
          </a:prstGeom>
          <a:noFill/>
        </p:spPr>
        <p:txBody>
          <a:bodyPr wrap="square" rtlCol="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a:ln>
                  <a:noFill/>
                </a:ln>
                <a:solidFill>
                  <a:srgbClr val="FF0000"/>
                </a:solidFill>
                <a:effectLst/>
                <a:uLnTx/>
                <a:uFillTx/>
                <a:latin typeface="Calibri" panose="020F0502020204030204" pitchFamily="34" charset="0"/>
                <a:ea typeface="+mn-ea"/>
                <a:cs typeface="+mn-cs"/>
              </a:rPr>
              <a:t>Indicare la quota parte delle risorse assegnate dal Ministero programmate su questa tipologia di intervento </a:t>
            </a:r>
            <a:endParaRPr kumimoji="0" lang="it-IT" sz="20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endParaRPr>
          </a:p>
        </p:txBody>
      </p:sp>
      <p:sp>
        <p:nvSpPr>
          <p:cNvPr id="7" name="CasellaDiTesto 6">
            <a:extLst>
              <a:ext uri="{FF2B5EF4-FFF2-40B4-BE49-F238E27FC236}">
                <a16:creationId xmlns:a16="http://schemas.microsoft.com/office/drawing/2014/main" xmlns="" id="{CBF1A4D5-62F2-4B13-A067-CAA39AE2609D}"/>
              </a:ext>
            </a:extLst>
          </p:cNvPr>
          <p:cNvSpPr txBox="1"/>
          <p:nvPr/>
        </p:nvSpPr>
        <p:spPr>
          <a:xfrm>
            <a:off x="5227985" y="3429000"/>
            <a:ext cx="1782417" cy="2585323"/>
          </a:xfrm>
          <a:prstGeom prst="rect">
            <a:avLst/>
          </a:prstGeom>
          <a:noFill/>
        </p:spPr>
        <p:txBody>
          <a:bodyPr wrap="square" rtlCol="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Indicare la quota parte delle risorse stanziate dalla Regione a titolo di cofinanziamento programmate su questa tipologia di intervento </a:t>
            </a:r>
          </a:p>
        </p:txBody>
      </p:sp>
      <p:sp>
        <p:nvSpPr>
          <p:cNvPr id="8" name="CasellaDiTesto 7">
            <a:extLst>
              <a:ext uri="{FF2B5EF4-FFF2-40B4-BE49-F238E27FC236}">
                <a16:creationId xmlns:a16="http://schemas.microsoft.com/office/drawing/2014/main" xmlns="" id="{1532035F-4173-4F6E-8D39-53F55DC25736}"/>
              </a:ext>
            </a:extLst>
          </p:cNvPr>
          <p:cNvSpPr txBox="1"/>
          <p:nvPr/>
        </p:nvSpPr>
        <p:spPr>
          <a:xfrm>
            <a:off x="7010402" y="3429000"/>
            <a:ext cx="1550502" cy="2554545"/>
          </a:xfrm>
          <a:prstGeom prst="rect">
            <a:avLst/>
          </a:prstGeom>
          <a:noFill/>
        </p:spPr>
        <p:txBody>
          <a:bodyPr wrap="square" rtlCol="0">
            <a:spAutoFit/>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a:ln>
                  <a:noFill/>
                </a:ln>
                <a:solidFill>
                  <a:srgbClr val="FF0000"/>
                </a:solidFill>
                <a:effectLst/>
                <a:uLnTx/>
                <a:uFillTx/>
                <a:latin typeface="Calibri" panose="020F0502020204030204" pitchFamily="34" charset="0"/>
                <a:ea typeface="+mn-ea"/>
                <a:cs typeface="+mn-cs"/>
              </a:rPr>
              <a:t>Sommare le cifre indicate nelle due caselle precedenti (attenzione che il totale coincida!)</a:t>
            </a:r>
            <a:endParaRPr kumimoji="0" lang="it-IT" sz="20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endParaRPr>
          </a:p>
        </p:txBody>
      </p:sp>
      <p:sp>
        <p:nvSpPr>
          <p:cNvPr id="9" name="CasellaDiTesto 8">
            <a:extLst>
              <a:ext uri="{FF2B5EF4-FFF2-40B4-BE49-F238E27FC236}">
                <a16:creationId xmlns:a16="http://schemas.microsoft.com/office/drawing/2014/main" xmlns="" id="{4626EC00-4590-4841-9291-6E488A79BA42}"/>
              </a:ext>
            </a:extLst>
          </p:cNvPr>
          <p:cNvSpPr txBox="1"/>
          <p:nvPr/>
        </p:nvSpPr>
        <p:spPr>
          <a:xfrm>
            <a:off x="8653670" y="3429000"/>
            <a:ext cx="1550502" cy="2800767"/>
          </a:xfrm>
          <a:prstGeom prst="rect">
            <a:avLst/>
          </a:prstGeom>
          <a:noFill/>
        </p:spPr>
        <p:txBody>
          <a:bodyPr wrap="square" rtlCol="0">
            <a:spAutoFit/>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a:ln>
                  <a:noFill/>
                </a:ln>
                <a:solidFill>
                  <a:srgbClr val="FF0000"/>
                </a:solidFill>
                <a:effectLst/>
                <a:uLnTx/>
                <a:uFillTx/>
                <a:latin typeface="Calibri" panose="020F0502020204030204" pitchFamily="34" charset="0"/>
                <a:ea typeface="+mn-ea"/>
                <a:cs typeface="+mn-cs"/>
              </a:rPr>
              <a:t>Rispetto alla somma indicata nella casella precedente, segnalare la quota parte che i Comuni hanno effettivamente impegnato</a:t>
            </a:r>
            <a:r>
              <a:rPr kumimoji="0" lang="it-IT"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 </a:t>
            </a:r>
            <a:r>
              <a:rPr kumimoji="0" lang="it-IT" sz="1600" b="0" i="0" u="none" strike="noStrike" kern="1200" cap="none" spc="0" normalizeH="0" baseline="0" noProof="0">
                <a:ln>
                  <a:noFill/>
                </a:ln>
                <a:solidFill>
                  <a:srgbClr val="FF0000"/>
                </a:solidFill>
                <a:effectLst/>
                <a:uLnTx/>
                <a:uFillTx/>
                <a:latin typeface="Calibri" panose="020F0502020204030204" pitchFamily="34" charset="0"/>
                <a:ea typeface="+mn-ea"/>
                <a:cs typeface="+mn-cs"/>
              </a:rPr>
              <a:t>alla data del 30 luglio</a:t>
            </a:r>
            <a:endParaRPr kumimoji="0" lang="it-IT" sz="16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endParaRPr>
          </a:p>
        </p:txBody>
      </p:sp>
      <p:sp>
        <p:nvSpPr>
          <p:cNvPr id="11" name="CasellaDiTesto 10">
            <a:extLst>
              <a:ext uri="{FF2B5EF4-FFF2-40B4-BE49-F238E27FC236}">
                <a16:creationId xmlns:a16="http://schemas.microsoft.com/office/drawing/2014/main" xmlns="" id="{F143C468-7260-4271-9558-821F53C1FED4}"/>
              </a:ext>
            </a:extLst>
          </p:cNvPr>
          <p:cNvSpPr txBox="1"/>
          <p:nvPr/>
        </p:nvSpPr>
        <p:spPr>
          <a:xfrm>
            <a:off x="10336697" y="3451265"/>
            <a:ext cx="1510743" cy="3108543"/>
          </a:xfrm>
          <a:prstGeom prst="rect">
            <a:avLst/>
          </a:prstGeom>
          <a:noFill/>
        </p:spPr>
        <p:txBody>
          <a:bodyPr wrap="square" rtlCol="0">
            <a:spAutoFit/>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Indicare la quota parte che i Comuni non hanno ancora impegnato. </a:t>
            </a:r>
            <a:r>
              <a:rPr kumimoji="0" lang="it-IT" sz="1400" b="1"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Attenzione: la somma tra le risorse impegnate (d) e quelle non impegnate (e) deve corrispondere alle risorse assegnate (c)!</a:t>
            </a:r>
          </a:p>
        </p:txBody>
      </p:sp>
    </p:spTree>
    <p:extLst>
      <p:ext uri="{BB962C8B-B14F-4D97-AF65-F5344CB8AC3E}">
        <p14:creationId xmlns:p14="http://schemas.microsoft.com/office/powerpoint/2010/main" val="315030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C501AFA-4602-4675-8D66-F56C410FCCE6}"/>
              </a:ext>
            </a:extLst>
          </p:cNvPr>
          <p:cNvSpPr>
            <a:spLocks noGrp="1"/>
          </p:cNvSpPr>
          <p:nvPr>
            <p:ph type="title"/>
          </p:nvPr>
        </p:nvSpPr>
        <p:spPr>
          <a:xfrm>
            <a:off x="182218" y="99942"/>
            <a:ext cx="4244008" cy="690955"/>
          </a:xfrm>
        </p:spPr>
        <p:txBody>
          <a:bodyPr/>
          <a:lstStyle/>
          <a:p>
            <a:r>
              <a:rPr lang="it-IT" b="1" dirty="0"/>
              <a:t>CASI PARTICOLARI</a:t>
            </a:r>
          </a:p>
        </p:txBody>
      </p:sp>
      <p:sp>
        <p:nvSpPr>
          <p:cNvPr id="4" name="CasellaDiTesto 3">
            <a:extLst>
              <a:ext uri="{FF2B5EF4-FFF2-40B4-BE49-F238E27FC236}">
                <a16:creationId xmlns:a16="http://schemas.microsoft.com/office/drawing/2014/main" xmlns="" id="{9C48D287-9605-4F97-861A-03433926492B}"/>
              </a:ext>
            </a:extLst>
          </p:cNvPr>
          <p:cNvSpPr txBox="1"/>
          <p:nvPr/>
        </p:nvSpPr>
        <p:spPr>
          <a:xfrm>
            <a:off x="291548" y="645123"/>
            <a:ext cx="11158330" cy="5355312"/>
          </a:xfrm>
          <a:prstGeom prst="rect">
            <a:avLst/>
          </a:prstGeom>
          <a:noFill/>
        </p:spPr>
        <p:txBody>
          <a:bodyPr wrap="square" rtlCol="0">
            <a:spAutoFit/>
          </a:bodyPr>
          <a:lstStyle/>
          <a:p>
            <a:r>
              <a:rPr lang="it-IT" dirty="0"/>
              <a:t>1. </a:t>
            </a:r>
            <a:r>
              <a:rPr lang="it-IT" dirty="0">
                <a:solidFill>
                  <a:srgbClr val="FF0000"/>
                </a:solidFill>
              </a:rPr>
              <a:t>Alcuni Comuni non hanno programmato le risorse (o una parte delle risorse) assegnate.</a:t>
            </a:r>
          </a:p>
          <a:p>
            <a:endParaRPr lang="it-IT" dirty="0"/>
          </a:p>
          <a:p>
            <a:r>
              <a:rPr lang="it-IT" dirty="0"/>
              <a:t>Considerando che il monitoraggio avviene a 3 anni di distanza dall’assegnazione, questo NON dovrebbe accadere. Se accade, significa che la programmazione regionale è stata effettuata senza tener conto dei bisogni del territorio. La Regione può dare al Comune indicazioni sull’immediato impiego delle risorse (es. su spese di gestione) o destinare tale importo ad altro Comune, magari per bisogni emersi successivamente, dando istruzioni per un </a:t>
            </a:r>
            <a:r>
              <a:rPr lang="it-IT" dirty="0" err="1"/>
              <a:t>girofondi</a:t>
            </a:r>
            <a:r>
              <a:rPr lang="it-IT" dirty="0"/>
              <a:t> tra Comuni, fornendo contestuale informazione al Ministero (e tenendone traccia).</a:t>
            </a:r>
          </a:p>
          <a:p>
            <a:endParaRPr lang="it-IT" dirty="0"/>
          </a:p>
          <a:p>
            <a:r>
              <a:rPr lang="it-IT" dirty="0"/>
              <a:t>2. </a:t>
            </a:r>
            <a:r>
              <a:rPr lang="it-IT" dirty="0">
                <a:solidFill>
                  <a:srgbClr val="FF0000"/>
                </a:solidFill>
              </a:rPr>
              <a:t>Il cofinanziamento comunale di cui all’art. 8, comma 4 del d.lgs. 65/2017</a:t>
            </a:r>
          </a:p>
          <a:p>
            <a:r>
              <a:rPr lang="it-IT" dirty="0"/>
              <a:t>La scheda del 2018 NON chiede conto del cofinanziamento comunale. Se la Regione lo ritiene opportuno, può indicarlo a parte (es. nelle note finali, nella lettera di accompagnamento).</a:t>
            </a:r>
          </a:p>
          <a:p>
            <a:endParaRPr lang="it-IT" dirty="0"/>
          </a:p>
          <a:p>
            <a:r>
              <a:rPr lang="it-IT" dirty="0"/>
              <a:t>3. </a:t>
            </a:r>
            <a:r>
              <a:rPr lang="it-IT" dirty="0">
                <a:solidFill>
                  <a:srgbClr val="FF0000"/>
                </a:solidFill>
              </a:rPr>
              <a:t>Alcuni Comuni hanno utilizzato il Fondo per interventi diversi da quelli elencati nella scheda, </a:t>
            </a:r>
            <a:r>
              <a:rPr lang="it-IT" dirty="0">
                <a:solidFill>
                  <a:schemeClr val="bg1"/>
                </a:solidFill>
              </a:rPr>
              <a:t>sep</a:t>
            </a:r>
            <a:r>
              <a:rPr lang="it-IT" dirty="0">
                <a:solidFill>
                  <a:srgbClr val="FF0000"/>
                </a:solidFill>
              </a:rPr>
              <a:t>pur sempre afferenti allo </a:t>
            </a:r>
            <a:r>
              <a:rPr lang="it-IT" dirty="0" err="1">
                <a:solidFill>
                  <a:srgbClr val="FF0000"/>
                </a:solidFill>
              </a:rPr>
              <a:t>zerosei</a:t>
            </a:r>
            <a:r>
              <a:rPr lang="it-IT" dirty="0">
                <a:solidFill>
                  <a:srgbClr val="FF0000"/>
                </a:solidFill>
              </a:rPr>
              <a:t>.</a:t>
            </a:r>
          </a:p>
          <a:p>
            <a:r>
              <a:rPr lang="it-IT" dirty="0"/>
              <a:t>Non dovrebbe succedere, in quanto la scheda riprende ed esemplifica le tre tipologie di interventi ammissibili elencate all’art. 12, comma 2 del d.lgs. 65/2017. Se ciò è comunque avvenuto, si può inserire l’importo nella tipologia più «attinente» (es. interventi a favore delle scuole paritarie comunali) e inserire una specifica in nota gli interventi.</a:t>
            </a:r>
          </a:p>
        </p:txBody>
      </p:sp>
      <p:pic>
        <p:nvPicPr>
          <p:cNvPr id="3" name="Immagine 2">
            <a:extLst>
              <a:ext uri="{FF2B5EF4-FFF2-40B4-BE49-F238E27FC236}">
                <a16:creationId xmlns:a16="http://schemas.microsoft.com/office/drawing/2014/main" xmlns="" id="{75055D97-AFB0-43BA-9512-E322BD40A22C}"/>
              </a:ext>
            </a:extLst>
          </p:cNvPr>
          <p:cNvPicPr>
            <a:picLocks noChangeAspect="1"/>
          </p:cNvPicPr>
          <p:nvPr/>
        </p:nvPicPr>
        <p:blipFill>
          <a:blip r:embed="rId2"/>
          <a:stretch>
            <a:fillRect/>
          </a:stretch>
        </p:blipFill>
        <p:spPr>
          <a:xfrm>
            <a:off x="9027514" y="6000436"/>
            <a:ext cx="2604375" cy="852818"/>
          </a:xfrm>
          <a:prstGeom prst="rect">
            <a:avLst/>
          </a:prstGeom>
        </p:spPr>
      </p:pic>
    </p:spTree>
    <p:extLst>
      <p:ext uri="{BB962C8B-B14F-4D97-AF65-F5344CB8AC3E}">
        <p14:creationId xmlns:p14="http://schemas.microsoft.com/office/powerpoint/2010/main" val="361003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1000"/>
                                        <p:tgtEl>
                                          <p:spTgt spid="4">
                                            <p:txEl>
                                              <p:pRg st="5" end="5"/>
                                            </p:txEl>
                                          </p:spTgt>
                                        </p:tgtEl>
                                      </p:cBhvr>
                                    </p:animEffect>
                                    <p:anim calcmode="lin" valueType="num">
                                      <p:cBhvr>
                                        <p:cTn id="2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1000"/>
                                        <p:tgtEl>
                                          <p:spTgt spid="4">
                                            <p:txEl>
                                              <p:pRg st="7" end="7"/>
                                            </p:txEl>
                                          </p:spTgt>
                                        </p:tgtEl>
                                      </p:cBhvr>
                                    </p:animEffect>
                                    <p:anim calcmode="lin" valueType="num">
                                      <p:cBhvr>
                                        <p:cTn id="3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1000"/>
                                        <p:tgtEl>
                                          <p:spTgt spid="4">
                                            <p:txEl>
                                              <p:pRg st="8" end="8"/>
                                            </p:txEl>
                                          </p:spTgt>
                                        </p:tgtEl>
                                      </p:cBhvr>
                                    </p:animEffect>
                                    <p:anim calcmode="lin" valueType="num">
                                      <p:cBhvr>
                                        <p:cTn id="4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C501AFA-4602-4675-8D66-F56C410FCCE6}"/>
              </a:ext>
            </a:extLst>
          </p:cNvPr>
          <p:cNvSpPr>
            <a:spLocks noGrp="1"/>
          </p:cNvSpPr>
          <p:nvPr>
            <p:ph type="title"/>
          </p:nvPr>
        </p:nvSpPr>
        <p:spPr>
          <a:xfrm>
            <a:off x="182218" y="99942"/>
            <a:ext cx="4244008" cy="690955"/>
          </a:xfrm>
        </p:spPr>
        <p:txBody>
          <a:bodyPr/>
          <a:lstStyle/>
          <a:p>
            <a:r>
              <a:rPr lang="it-IT" b="1" dirty="0"/>
              <a:t>CASI PARTICOLARI</a:t>
            </a:r>
          </a:p>
        </p:txBody>
      </p:sp>
      <p:sp>
        <p:nvSpPr>
          <p:cNvPr id="4" name="CasellaDiTesto 3">
            <a:extLst>
              <a:ext uri="{FF2B5EF4-FFF2-40B4-BE49-F238E27FC236}">
                <a16:creationId xmlns:a16="http://schemas.microsoft.com/office/drawing/2014/main" xmlns="" id="{9C48D287-9605-4F97-861A-03433926492B}"/>
              </a:ext>
            </a:extLst>
          </p:cNvPr>
          <p:cNvSpPr txBox="1"/>
          <p:nvPr/>
        </p:nvSpPr>
        <p:spPr>
          <a:xfrm>
            <a:off x="291548" y="645123"/>
            <a:ext cx="11158330" cy="4801314"/>
          </a:xfrm>
          <a:prstGeom prst="rect">
            <a:avLst/>
          </a:prstGeom>
          <a:noFill/>
        </p:spPr>
        <p:txBody>
          <a:bodyPr wrap="square" rtlCol="0">
            <a:spAutoFit/>
          </a:bodyPr>
          <a:lstStyle/>
          <a:p>
            <a:r>
              <a:rPr lang="it-IT" dirty="0"/>
              <a:t>4. </a:t>
            </a:r>
            <a:r>
              <a:rPr lang="it-IT" dirty="0">
                <a:solidFill>
                  <a:srgbClr val="FF0000"/>
                </a:solidFill>
              </a:rPr>
              <a:t>Il cofinanziamento regionale è diverso da quello indicato in sede di programmazione</a:t>
            </a:r>
            <a:endParaRPr lang="it-IT" dirty="0"/>
          </a:p>
          <a:p>
            <a:r>
              <a:rPr lang="it-IT" dirty="0"/>
              <a:t>Se la difformità è in più (cioè a posteriori la Regione dichiara un cofinanziamento superiore a quello indicato tre anni prima), non c’è problema. Nella colonna verranno indicati gli importi reali, nello spazio per le annotazioni in fondo alla pagina verrà segnalata la ragione della discrepanza.</a:t>
            </a:r>
          </a:p>
          <a:p>
            <a:r>
              <a:rPr lang="it-IT" dirty="0"/>
              <a:t>Non è possibile, invece, uno scostamento «in </a:t>
            </a:r>
            <a:r>
              <a:rPr lang="it-IT" dirty="0" err="1"/>
              <a:t>minus</a:t>
            </a:r>
            <a:r>
              <a:rPr lang="it-IT" dirty="0"/>
              <a:t>» o addirittura l’assenza di cofinanziamento, in quanto ciò sarebbe in contrasto:</a:t>
            </a:r>
          </a:p>
          <a:p>
            <a:pPr marL="342900" indent="-342900">
              <a:buAutoNum type="alphaLcParenR"/>
            </a:pPr>
            <a:r>
              <a:rPr lang="it-IT" dirty="0"/>
              <a:t>con l’art. 12 comma 4 del d.lgs. 65/2017 che esplicita chiaramente e senza possibilità di fraintendimento che il Fondo statale è da intendersi ESCLUSIVAMENTE come cofinanziamento della programmazione regionale dei servizi educativi e delle scuole dell’infanzia;</a:t>
            </a:r>
          </a:p>
          <a:p>
            <a:pPr marL="342900" indent="-342900">
              <a:buAutoNum type="alphaLcParenR"/>
            </a:pPr>
            <a:r>
              <a:rPr lang="it-IT" dirty="0"/>
              <a:t>con il Piano d’azione nazionale, che è stato oggetto di Intesa in CU, ed è una delibera del </a:t>
            </a:r>
            <a:r>
              <a:rPr lang="it-IT" dirty="0" err="1"/>
              <a:t>CdM</a:t>
            </a:r>
            <a:r>
              <a:rPr lang="it-IT" dirty="0"/>
              <a:t>. Il Piano 2017-2019 (esteso al 2020) esplicita le percentuali di cofinanziamento obbligatorio all’art. 3, comma 4; il Piano 2021-2025 lo fa all’art. 6. La previsione del cofinanziamento è condizione essenziale per accedere al finanziamento statale;</a:t>
            </a:r>
          </a:p>
          <a:p>
            <a:pPr marL="342900" indent="-342900">
              <a:buAutoNum type="alphaLcParenR"/>
            </a:pPr>
            <a:r>
              <a:rPr lang="it-IT" dirty="0"/>
              <a:t>con il decreto ministeriale di riparto annuale. Per il 2018 DM 687, art. 2, comma 5 (20%); per il 2019 DM 1160, art. 2, comma 5 (30%); per il 2020 DM 53, art. 2, comma 4 (25%);</a:t>
            </a:r>
          </a:p>
          <a:p>
            <a:pPr marL="342900" indent="-342900">
              <a:buAutoNum type="alphaLcParenR"/>
            </a:pPr>
            <a:r>
              <a:rPr lang="it-IT" dirty="0"/>
              <a:t>con quanto la Regione ha dichiarato in sede di programmazione.</a:t>
            </a:r>
          </a:p>
          <a:p>
            <a:r>
              <a:rPr lang="it-IT" dirty="0"/>
              <a:t>		</a:t>
            </a:r>
          </a:p>
        </p:txBody>
      </p:sp>
      <p:pic>
        <p:nvPicPr>
          <p:cNvPr id="3" name="Immagine 2">
            <a:extLst>
              <a:ext uri="{FF2B5EF4-FFF2-40B4-BE49-F238E27FC236}">
                <a16:creationId xmlns:a16="http://schemas.microsoft.com/office/drawing/2014/main" xmlns="" id="{37E567E6-1678-4E53-AC03-1DC714A3E62B}"/>
              </a:ext>
            </a:extLst>
          </p:cNvPr>
          <p:cNvPicPr>
            <a:picLocks noChangeAspect="1"/>
          </p:cNvPicPr>
          <p:nvPr/>
        </p:nvPicPr>
        <p:blipFill>
          <a:blip r:embed="rId2"/>
          <a:stretch>
            <a:fillRect/>
          </a:stretch>
        </p:blipFill>
        <p:spPr>
          <a:xfrm>
            <a:off x="10230968" y="6022221"/>
            <a:ext cx="1961032" cy="642151"/>
          </a:xfrm>
          <a:prstGeom prst="rect">
            <a:avLst/>
          </a:prstGeom>
        </p:spPr>
      </p:pic>
    </p:spTree>
    <p:extLst>
      <p:ext uri="{BB962C8B-B14F-4D97-AF65-F5344CB8AC3E}">
        <p14:creationId xmlns:p14="http://schemas.microsoft.com/office/powerpoint/2010/main" val="13185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xmlns="" id="{5295E120-4F7A-4B3E-80AF-A1781F052AA7}"/>
              </a:ext>
            </a:extLst>
          </p:cNvPr>
          <p:cNvSpPr txBox="1"/>
          <p:nvPr/>
        </p:nvSpPr>
        <p:spPr>
          <a:xfrm>
            <a:off x="490330" y="993987"/>
            <a:ext cx="11224591" cy="2677656"/>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effectLst/>
                <a:uLnTx/>
                <a:uFillTx/>
                <a:latin typeface="Century Gothic" panose="020B0502020202020204"/>
                <a:ea typeface="+mn-ea"/>
                <a:cs typeface="+mn-cs"/>
              </a:rPr>
              <a:t>La Regione deve accompagnare la scheda di monitoraggio con una comunicazione ufficiale che espressamente dichiari il mancato cofinanziamento e indicare quali azioni intenda intraprendere per assolvere ora all'onere di tale mancato cofinanziamento, eventualmente integrando il cofinanziamento previsto per l’</a:t>
            </a:r>
            <a:r>
              <a:rPr kumimoji="0" lang="it-IT" sz="2400" b="1" i="0" u="none" strike="noStrike" kern="1200" cap="none" spc="0" normalizeH="0" baseline="0" noProof="0" dirty="0" err="1">
                <a:ln>
                  <a:noFill/>
                </a:ln>
                <a:effectLst/>
                <a:uLnTx/>
                <a:uFillTx/>
                <a:latin typeface="Century Gothic" panose="020B0502020202020204"/>
                <a:ea typeface="+mn-ea"/>
                <a:cs typeface="+mn-cs"/>
              </a:rPr>
              <a:t>e.f</a:t>
            </a:r>
            <a:r>
              <a:rPr kumimoji="0" lang="it-IT" sz="2400" b="1" i="0" u="none" strike="noStrike" kern="1200" cap="none" spc="0" normalizeH="0" baseline="0" noProof="0" dirty="0">
                <a:ln>
                  <a:noFill/>
                </a:ln>
                <a:effectLst/>
                <a:uLnTx/>
                <a:uFillTx/>
                <a:latin typeface="Century Gothic" panose="020B0502020202020204"/>
                <a:ea typeface="+mn-ea"/>
                <a:cs typeface="+mn-cs"/>
              </a:rPr>
              <a:t>. </a:t>
            </a:r>
            <a:r>
              <a:rPr lang="it-IT" sz="2400" b="1" dirty="0">
                <a:latin typeface="Century Gothic" panose="020B0502020202020204"/>
              </a:rPr>
              <a:t>in corso</a:t>
            </a:r>
            <a:r>
              <a:rPr kumimoji="0" lang="it-IT" sz="2400" b="1" i="0" u="none" strike="noStrike" kern="1200" cap="none" spc="0" normalizeH="0" baseline="0" noProof="0" dirty="0">
                <a:ln>
                  <a:noFill/>
                </a:ln>
                <a:effectLst/>
                <a:uLnTx/>
                <a:uFillTx/>
                <a:latin typeface="Century Gothic" panose="020B050202020202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effectLst/>
                <a:uLnTx/>
                <a:uFillTx/>
                <a:latin typeface="Century Gothic" panose="020B0502020202020204"/>
                <a:ea typeface="+mn-ea"/>
                <a:cs typeface="+mn-cs"/>
              </a:rPr>
              <a:t>Di questo verranno informati la Cabina di Regia, il Tavolo paritetico e il Parlamento (attraverso la relazione biennale del Ministro dell’Istruzione).</a:t>
            </a:r>
          </a:p>
        </p:txBody>
      </p:sp>
      <p:sp>
        <p:nvSpPr>
          <p:cNvPr id="7" name="CasellaDiTesto 6">
            <a:extLst>
              <a:ext uri="{FF2B5EF4-FFF2-40B4-BE49-F238E27FC236}">
                <a16:creationId xmlns:a16="http://schemas.microsoft.com/office/drawing/2014/main" xmlns="" id="{15D247C4-81EA-43F2-93BA-4BEAAC423BAD}"/>
              </a:ext>
            </a:extLst>
          </p:cNvPr>
          <p:cNvSpPr txBox="1"/>
          <p:nvPr/>
        </p:nvSpPr>
        <p:spPr>
          <a:xfrm>
            <a:off x="212034" y="140661"/>
            <a:ext cx="11224591"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srgbClr val="FF0000"/>
                </a:solidFill>
                <a:effectLst/>
                <a:uLnTx/>
                <a:uFillTx/>
                <a:latin typeface="Century Gothic" panose="020B0502020202020204"/>
                <a:ea typeface="+mn-ea"/>
                <a:cs typeface="+mn-cs"/>
              </a:rPr>
              <a:t>Che cosa succede se, tuttavia, questa previsione si avvera?</a:t>
            </a:r>
          </a:p>
        </p:txBody>
      </p:sp>
    </p:spTree>
    <p:extLst>
      <p:ext uri="{BB962C8B-B14F-4D97-AF65-F5344CB8AC3E}">
        <p14:creationId xmlns:p14="http://schemas.microsoft.com/office/powerpoint/2010/main" val="396272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40C5C62-E6E2-4211-BBEC-575AE4616D2A}"/>
              </a:ext>
            </a:extLst>
          </p:cNvPr>
          <p:cNvSpPr>
            <a:spLocks noGrp="1"/>
          </p:cNvSpPr>
          <p:nvPr>
            <p:ph type="title"/>
          </p:nvPr>
        </p:nvSpPr>
        <p:spPr/>
        <p:txBody>
          <a:bodyPr/>
          <a:lstStyle/>
          <a:p>
            <a:r>
              <a:rPr lang="it-IT" dirty="0"/>
              <a:t>PRESTARE ATTENZIONE ALLA CONGRUENZA DEI DATI INSERITI</a:t>
            </a:r>
          </a:p>
        </p:txBody>
      </p:sp>
      <p:graphicFrame>
        <p:nvGraphicFramePr>
          <p:cNvPr id="4" name="Segnaposto contenuto 3">
            <a:extLst>
              <a:ext uri="{FF2B5EF4-FFF2-40B4-BE49-F238E27FC236}">
                <a16:creationId xmlns:a16="http://schemas.microsoft.com/office/drawing/2014/main" xmlns="" id="{457D6143-4991-4A4D-A36D-F1FF242C9E0A}"/>
              </a:ext>
            </a:extLst>
          </p:cNvPr>
          <p:cNvGraphicFramePr>
            <a:graphicFrameLocks noGrp="1"/>
          </p:cNvGraphicFramePr>
          <p:nvPr>
            <p:ph idx="1"/>
            <p:extLst>
              <p:ext uri="{D42A27DB-BD31-4B8C-83A1-F6EECF244321}">
                <p14:modId xmlns:p14="http://schemas.microsoft.com/office/powerpoint/2010/main" val="3675161008"/>
              </p:ext>
            </p:extLst>
          </p:nvPr>
        </p:nvGraphicFramePr>
        <p:xfrm>
          <a:off x="685801" y="2057402"/>
          <a:ext cx="8471452" cy="2417130"/>
        </p:xfrm>
        <a:graphic>
          <a:graphicData uri="http://schemas.openxmlformats.org/drawingml/2006/table">
            <a:tbl>
              <a:tblPr/>
              <a:tblGrid>
                <a:gridCol w="2303485">
                  <a:extLst>
                    <a:ext uri="{9D8B030D-6E8A-4147-A177-3AD203B41FA5}">
                      <a16:colId xmlns:a16="http://schemas.microsoft.com/office/drawing/2014/main" xmlns="" val="2120464477"/>
                    </a:ext>
                  </a:extLst>
                </a:gridCol>
                <a:gridCol w="1317726">
                  <a:extLst>
                    <a:ext uri="{9D8B030D-6E8A-4147-A177-3AD203B41FA5}">
                      <a16:colId xmlns:a16="http://schemas.microsoft.com/office/drawing/2014/main" xmlns="" val="3991374677"/>
                    </a:ext>
                  </a:extLst>
                </a:gridCol>
                <a:gridCol w="1315190">
                  <a:extLst>
                    <a:ext uri="{9D8B030D-6E8A-4147-A177-3AD203B41FA5}">
                      <a16:colId xmlns:a16="http://schemas.microsoft.com/office/drawing/2014/main" xmlns="" val="2135532136"/>
                    </a:ext>
                  </a:extLst>
                </a:gridCol>
                <a:gridCol w="1145408">
                  <a:extLst>
                    <a:ext uri="{9D8B030D-6E8A-4147-A177-3AD203B41FA5}">
                      <a16:colId xmlns:a16="http://schemas.microsoft.com/office/drawing/2014/main" xmlns="" val="2035825184"/>
                    </a:ext>
                  </a:extLst>
                </a:gridCol>
                <a:gridCol w="1196089">
                  <a:extLst>
                    <a:ext uri="{9D8B030D-6E8A-4147-A177-3AD203B41FA5}">
                      <a16:colId xmlns:a16="http://schemas.microsoft.com/office/drawing/2014/main" xmlns="" val="3246401622"/>
                    </a:ext>
                  </a:extLst>
                </a:gridCol>
                <a:gridCol w="1193554">
                  <a:extLst>
                    <a:ext uri="{9D8B030D-6E8A-4147-A177-3AD203B41FA5}">
                      <a16:colId xmlns:a16="http://schemas.microsoft.com/office/drawing/2014/main" xmlns="" val="517399185"/>
                    </a:ext>
                  </a:extLst>
                </a:gridCol>
              </a:tblGrid>
              <a:tr h="143604">
                <a:tc rowSpan="4">
                  <a:txBody>
                    <a:bodyPr/>
                    <a:lstStyle/>
                    <a:p>
                      <a:pPr algn="ctr" fontAlgn="ctr"/>
                      <a:r>
                        <a:rPr lang="it-IT" sz="1100" b="1" i="0" u="none" strike="noStrike">
                          <a:solidFill>
                            <a:srgbClr val="000000"/>
                          </a:solidFill>
                          <a:effectLst/>
                          <a:latin typeface="Calibri" panose="020F0502020204030204" pitchFamily="34" charset="0"/>
                        </a:rPr>
                        <a:t>Tipologia intervento</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it-IT" sz="1100" b="1" i="0" u="none" strike="noStrike">
                          <a:solidFill>
                            <a:srgbClr val="000000"/>
                          </a:solidFill>
                          <a:effectLst/>
                          <a:latin typeface="Calibri" panose="020F0502020204030204" pitchFamily="34" charset="0"/>
                        </a:rPr>
                        <a:t>MONITORAGGIO FINANZIARIO</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3438166349"/>
                  </a:ext>
                </a:extLst>
              </a:tr>
              <a:tr h="143604">
                <a:tc vMerge="1">
                  <a:txBody>
                    <a:bodyPr/>
                    <a:lstStyle/>
                    <a:p>
                      <a:endParaRPr lang="it-IT"/>
                    </a:p>
                  </a:txBody>
                  <a:tcPr/>
                </a:tc>
                <a:tc>
                  <a:txBody>
                    <a:bodyPr/>
                    <a:lstStyle/>
                    <a:p>
                      <a:pPr algn="ctr" fontAlgn="b"/>
                      <a:r>
                        <a:rPr lang="it-IT" sz="1100" b="1" i="0" u="none" strike="noStrike">
                          <a:solidFill>
                            <a:srgbClr val="000000"/>
                          </a:solidFill>
                          <a:effectLst/>
                          <a:latin typeface="Calibri" panose="020F0502020204030204" pitchFamily="34" charset="0"/>
                        </a:rPr>
                        <a:t>a</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b</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c</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d</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e</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35834283"/>
                  </a:ext>
                </a:extLst>
              </a:tr>
              <a:tr h="185544">
                <a:tc vMerge="1">
                  <a:txBody>
                    <a:bodyPr/>
                    <a:lstStyle/>
                    <a:p>
                      <a:endParaRPr lang="it-IT"/>
                    </a:p>
                  </a:txBody>
                  <a:tcPr/>
                </a:tc>
                <a:tc>
                  <a:txBody>
                    <a:bodyPr/>
                    <a:lstStyle/>
                    <a:p>
                      <a:pPr algn="ctr" fontAlgn="b"/>
                      <a:r>
                        <a:rPr lang="it-IT" sz="1100" b="1" i="0" u="none" strike="noStrike">
                          <a:solidFill>
                            <a:srgbClr val="000000"/>
                          </a:solidFill>
                          <a:effectLst/>
                          <a:latin typeface="Calibri" panose="020F0502020204030204" pitchFamily="34" charset="0"/>
                        </a:rPr>
                        <a:t>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(a+b)</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(c-d)</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77787079"/>
                  </a:ext>
                </a:extLst>
              </a:tr>
              <a:tr h="634338">
                <a:tc vMerge="1">
                  <a:txBody>
                    <a:bodyPr/>
                    <a:lstStyle/>
                    <a:p>
                      <a:endParaRPr lang="it-IT"/>
                    </a:p>
                  </a:txBody>
                  <a:tcPr/>
                </a:tc>
                <a:tc>
                  <a:txBody>
                    <a:bodyPr/>
                    <a:lstStyle/>
                    <a:p>
                      <a:pPr algn="ctr" fontAlgn="ctr"/>
                      <a:r>
                        <a:rPr lang="it-IT" sz="1100" b="1" i="0" u="none" strike="noStrike" dirty="0">
                          <a:solidFill>
                            <a:srgbClr val="000000"/>
                          </a:solidFill>
                          <a:effectLst/>
                          <a:latin typeface="Calibri" panose="020F0502020204030204" pitchFamily="34" charset="0"/>
                        </a:rPr>
                        <a:t>Risorse assegnate  dal MIUR               </a:t>
                      </a:r>
                    </a:p>
                    <a:p>
                      <a:pPr algn="ctr" fontAlgn="ctr"/>
                      <a:r>
                        <a:rPr lang="it-IT" sz="1100" b="1" i="0" u="none" strike="noStrike" dirty="0">
                          <a:solidFill>
                            <a:srgbClr val="000000"/>
                          </a:solidFill>
                          <a:effectLst/>
                          <a:latin typeface="Calibri" panose="020F0502020204030204" pitchFamily="34" charset="0"/>
                        </a:rPr>
                        <a:t>(DM 687/2018)</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00"/>
                          </a:solidFill>
                          <a:effectLst/>
                          <a:latin typeface="Calibri" panose="020F0502020204030204" pitchFamily="34" charset="0"/>
                        </a:rPr>
                        <a:t>Co-finanziamento della Regione (Risorse aggiuntive rispetto a quelle statali)</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00"/>
                          </a:solidFill>
                          <a:effectLst/>
                          <a:latin typeface="Calibri" panose="020F0502020204030204" pitchFamily="34" charset="0"/>
                        </a:rPr>
                        <a:t>Risorse complessive assegnate ai Comuni</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00"/>
                          </a:solidFill>
                          <a:effectLst/>
                          <a:latin typeface="Calibri" panose="020F0502020204030204" pitchFamily="34" charset="0"/>
                        </a:rPr>
                        <a:t>Totale risorse </a:t>
                      </a:r>
                      <a:r>
                        <a:rPr lang="it-IT" sz="1100" b="1" i="0" u="sng" strike="noStrike">
                          <a:solidFill>
                            <a:srgbClr val="000000"/>
                          </a:solidFill>
                          <a:effectLst/>
                          <a:latin typeface="Calibri" panose="020F0502020204030204" pitchFamily="34" charset="0"/>
                        </a:rPr>
                        <a:t>impegnate</a:t>
                      </a:r>
                      <a:r>
                        <a:rPr lang="it-IT" sz="1100" b="1" i="0" u="none" strike="noStrike">
                          <a:solidFill>
                            <a:srgbClr val="000000"/>
                          </a:solidFill>
                          <a:effectLst/>
                          <a:latin typeface="Calibri" panose="020F0502020204030204" pitchFamily="34" charset="0"/>
                        </a:rPr>
                        <a:t> dai Comuni</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00"/>
                          </a:solidFill>
                          <a:effectLst/>
                          <a:latin typeface="Calibri" panose="020F0502020204030204" pitchFamily="34" charset="0"/>
                        </a:rPr>
                        <a:t>Totale risorse assegnate ma </a:t>
                      </a:r>
                      <a:r>
                        <a:rPr lang="it-IT" sz="1100" b="1" i="0" u="sng" strike="noStrike">
                          <a:solidFill>
                            <a:srgbClr val="000000"/>
                          </a:solidFill>
                          <a:effectLst/>
                          <a:latin typeface="Calibri" panose="020F0502020204030204" pitchFamily="34" charset="0"/>
                        </a:rPr>
                        <a:t>non ancora impegnate</a:t>
                      </a:r>
                      <a:r>
                        <a:rPr lang="it-IT" sz="1100" b="1" i="0" u="none" strike="noStrike">
                          <a:solidFill>
                            <a:srgbClr val="000000"/>
                          </a:solidFill>
                          <a:effectLst/>
                          <a:latin typeface="Calibri" panose="020F0502020204030204" pitchFamily="34" charset="0"/>
                        </a:rPr>
                        <a:t> dai Comuni</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24003325"/>
                  </a:ext>
                </a:extLst>
              </a:tr>
              <a:tr h="313204">
                <a:tc>
                  <a:txBody>
                    <a:bodyPr/>
                    <a:lstStyle/>
                    <a:p>
                      <a:pPr algn="l" fontAlgn="ctr"/>
                      <a:r>
                        <a:rPr lang="it-IT" sz="1100" b="0" i="0" u="none" strike="noStrike">
                          <a:solidFill>
                            <a:srgbClr val="000000"/>
                          </a:solidFill>
                          <a:effectLst/>
                          <a:latin typeface="Calibri" panose="020F0502020204030204" pitchFamily="34" charset="0"/>
                        </a:rPr>
                        <a:t>Ampliamento dei servizi educativi (posti e/o orari) a gestione diretta </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1100" b="1" i="0" u="none" strike="noStrike">
                          <a:solidFill>
                            <a:srgbClr val="000000"/>
                          </a:solidFill>
                          <a:effectLst/>
                          <a:latin typeface="Calibri" panose="020F0502020204030204" pitchFamily="34" charset="0"/>
                        </a:rPr>
                        <a:t> </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00"/>
                          </a:solidFill>
                          <a:effectLst/>
                          <a:latin typeface="Calibri" panose="020F0502020204030204" pitchFamily="34" charset="0"/>
                        </a:rPr>
                        <a:t> </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61399963"/>
                  </a:ext>
                </a:extLst>
              </a:tr>
              <a:tr h="416625">
                <a:tc>
                  <a:txBody>
                    <a:bodyPr/>
                    <a:lstStyle/>
                    <a:p>
                      <a:pPr algn="l" fontAlgn="ctr"/>
                      <a:r>
                        <a:rPr lang="it-IT" sz="1100" b="0" i="0" u="none" strike="noStrike">
                          <a:solidFill>
                            <a:srgbClr val="000000"/>
                          </a:solidFill>
                          <a:effectLst/>
                          <a:latin typeface="Calibri" panose="020F0502020204030204" pitchFamily="34" charset="0"/>
                        </a:rPr>
                        <a:t>Ampliamento dei servizi educativi (posti e/o orari)  privati in appalto o in convenzione</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1100" b="1" i="0" u="none" strike="noStrike">
                          <a:solidFill>
                            <a:srgbClr val="000000"/>
                          </a:solidFill>
                          <a:effectLst/>
                          <a:latin typeface="Calibri" panose="020F0502020204030204" pitchFamily="34" charset="0"/>
                        </a:rPr>
                        <a:t> </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00"/>
                          </a:solidFill>
                          <a:effectLst/>
                          <a:latin typeface="Calibri" panose="020F0502020204030204" pitchFamily="34" charset="0"/>
                        </a:rPr>
                        <a:t> </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94707939"/>
                  </a:ext>
                </a:extLst>
              </a:tr>
              <a:tr h="280115">
                <a:tc>
                  <a:txBody>
                    <a:bodyPr/>
                    <a:lstStyle/>
                    <a:p>
                      <a:pPr algn="l" fontAlgn="ctr"/>
                      <a:r>
                        <a:rPr lang="it-IT" sz="1100" b="0" i="0" u="none" strike="noStrike">
                          <a:solidFill>
                            <a:srgbClr val="000000"/>
                          </a:solidFill>
                          <a:effectLst/>
                          <a:latin typeface="Calibri" panose="020F0502020204030204" pitchFamily="34" charset="0"/>
                        </a:rPr>
                        <a:t>Riduzione rette a carico delle famiglie per i servizi educativi a gestione diretta </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1100" b="1" i="0" u="none" strike="noStrike">
                          <a:solidFill>
                            <a:srgbClr val="000000"/>
                          </a:solidFill>
                          <a:effectLst/>
                          <a:latin typeface="Calibri" panose="020F0502020204030204" pitchFamily="34" charset="0"/>
                        </a:rPr>
                        <a:t> </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20026640"/>
                  </a:ext>
                </a:extLst>
              </a:tr>
            </a:tbl>
          </a:graphicData>
        </a:graphic>
      </p:graphicFrame>
      <p:sp>
        <p:nvSpPr>
          <p:cNvPr id="5" name="CasellaDiTesto 4">
            <a:extLst>
              <a:ext uri="{FF2B5EF4-FFF2-40B4-BE49-F238E27FC236}">
                <a16:creationId xmlns:a16="http://schemas.microsoft.com/office/drawing/2014/main" xmlns="" id="{5AB07C70-F61B-4CF2-920C-8A747DE7D889}"/>
              </a:ext>
            </a:extLst>
          </p:cNvPr>
          <p:cNvSpPr txBox="1"/>
          <p:nvPr/>
        </p:nvSpPr>
        <p:spPr>
          <a:xfrm>
            <a:off x="3034747" y="4474532"/>
            <a:ext cx="1258957" cy="1954381"/>
          </a:xfrm>
          <a:prstGeom prst="rect">
            <a:avLst/>
          </a:prstGeom>
          <a:noFill/>
        </p:spPr>
        <p:txBody>
          <a:bodyPr wrap="square" rtlCol="0">
            <a:spAutoFit/>
          </a:bodyPr>
          <a:lstStyle/>
          <a:p>
            <a:r>
              <a:rPr lang="it-IT" sz="1100" dirty="0">
                <a:solidFill>
                  <a:srgbClr val="FF0000"/>
                </a:solidFill>
              </a:rPr>
              <a:t>La somma degli importi indicati nelle caselle della colonna a) deve corrispondere alle risorse assegnate dal MI con il DM di riparto</a:t>
            </a:r>
          </a:p>
        </p:txBody>
      </p:sp>
      <p:sp>
        <p:nvSpPr>
          <p:cNvPr id="6" name="CasellaDiTesto 5">
            <a:extLst>
              <a:ext uri="{FF2B5EF4-FFF2-40B4-BE49-F238E27FC236}">
                <a16:creationId xmlns:a16="http://schemas.microsoft.com/office/drawing/2014/main" xmlns="" id="{00447019-A7E0-4E83-951E-7AB6A32F968F}"/>
              </a:ext>
            </a:extLst>
          </p:cNvPr>
          <p:cNvSpPr txBox="1"/>
          <p:nvPr/>
        </p:nvSpPr>
        <p:spPr>
          <a:xfrm>
            <a:off x="4432851" y="4474531"/>
            <a:ext cx="1258957" cy="1785104"/>
          </a:xfrm>
          <a:prstGeom prst="rect">
            <a:avLst/>
          </a:prstGeom>
          <a:noFill/>
        </p:spPr>
        <p:txBody>
          <a:bodyPr wrap="square" rtlCol="0">
            <a:spAutoFit/>
          </a:bodyPr>
          <a:lstStyle/>
          <a:p>
            <a:r>
              <a:rPr lang="it-IT" sz="1100" dirty="0">
                <a:solidFill>
                  <a:srgbClr val="FF0000"/>
                </a:solidFill>
              </a:rPr>
              <a:t>La somma degli importi indicati nelle caselle della colonna b) deve corrispondere al totale del </a:t>
            </a:r>
            <a:r>
              <a:rPr lang="it-IT" sz="1100" dirty="0" err="1">
                <a:solidFill>
                  <a:srgbClr val="FF0000"/>
                </a:solidFill>
              </a:rPr>
              <a:t>cofinanziamen</a:t>
            </a:r>
            <a:r>
              <a:rPr lang="it-IT" sz="1100" dirty="0">
                <a:solidFill>
                  <a:srgbClr val="FF0000"/>
                </a:solidFill>
              </a:rPr>
              <a:t>-to regionale</a:t>
            </a:r>
          </a:p>
        </p:txBody>
      </p:sp>
      <p:sp>
        <p:nvSpPr>
          <p:cNvPr id="7" name="CasellaDiTesto 6">
            <a:extLst>
              <a:ext uri="{FF2B5EF4-FFF2-40B4-BE49-F238E27FC236}">
                <a16:creationId xmlns:a16="http://schemas.microsoft.com/office/drawing/2014/main" xmlns="" id="{97FD6D01-12A0-40A9-AC84-4F70D6AC6C46}"/>
              </a:ext>
            </a:extLst>
          </p:cNvPr>
          <p:cNvSpPr txBox="1"/>
          <p:nvPr/>
        </p:nvSpPr>
        <p:spPr>
          <a:xfrm>
            <a:off x="5691809" y="4474532"/>
            <a:ext cx="950842" cy="1277273"/>
          </a:xfrm>
          <a:prstGeom prst="rect">
            <a:avLst/>
          </a:prstGeom>
          <a:noFill/>
        </p:spPr>
        <p:txBody>
          <a:bodyPr wrap="square" rtlCol="0">
            <a:spAutoFit/>
          </a:bodyPr>
          <a:lstStyle/>
          <a:p>
            <a:r>
              <a:rPr lang="it-IT" sz="1100" dirty="0">
                <a:solidFill>
                  <a:srgbClr val="FF0000"/>
                </a:solidFill>
              </a:rPr>
              <a:t>Le somme devono tornare sia per ogni singola riga, sia nel totale.</a:t>
            </a:r>
          </a:p>
        </p:txBody>
      </p:sp>
      <p:sp>
        <p:nvSpPr>
          <p:cNvPr id="8" name="CasellaDiTesto 7">
            <a:extLst>
              <a:ext uri="{FF2B5EF4-FFF2-40B4-BE49-F238E27FC236}">
                <a16:creationId xmlns:a16="http://schemas.microsoft.com/office/drawing/2014/main" xmlns="" id="{11EAB984-89C1-45EF-82E3-DA36E7DD02A0}"/>
              </a:ext>
            </a:extLst>
          </p:cNvPr>
          <p:cNvSpPr txBox="1"/>
          <p:nvPr/>
        </p:nvSpPr>
        <p:spPr>
          <a:xfrm>
            <a:off x="7040215" y="4549676"/>
            <a:ext cx="2398643" cy="1384995"/>
          </a:xfrm>
          <a:prstGeom prst="rect">
            <a:avLst/>
          </a:prstGeom>
          <a:noFill/>
        </p:spPr>
        <p:txBody>
          <a:bodyPr wrap="square" rtlCol="0">
            <a:spAutoFit/>
          </a:bodyPr>
          <a:lstStyle/>
          <a:p>
            <a:r>
              <a:rPr lang="it-IT" sz="1400" dirty="0">
                <a:solidFill>
                  <a:srgbClr val="FF0000"/>
                </a:solidFill>
              </a:rPr>
              <a:t>La somma totale delle risorse  impegnate e non impegnate deve corrispondere alle risorse complessive assegnate ai Comuni</a:t>
            </a:r>
          </a:p>
        </p:txBody>
      </p:sp>
      <p:pic>
        <p:nvPicPr>
          <p:cNvPr id="3" name="Immagine 2">
            <a:extLst>
              <a:ext uri="{FF2B5EF4-FFF2-40B4-BE49-F238E27FC236}">
                <a16:creationId xmlns:a16="http://schemas.microsoft.com/office/drawing/2014/main" xmlns="" id="{FF7C37A2-606D-4BB1-9957-9E78D7A46C24}"/>
              </a:ext>
            </a:extLst>
          </p:cNvPr>
          <p:cNvPicPr>
            <a:picLocks noChangeAspect="1"/>
          </p:cNvPicPr>
          <p:nvPr/>
        </p:nvPicPr>
        <p:blipFill>
          <a:blip r:embed="rId2"/>
          <a:stretch>
            <a:fillRect/>
          </a:stretch>
        </p:blipFill>
        <p:spPr>
          <a:xfrm>
            <a:off x="9579420" y="5829590"/>
            <a:ext cx="2612580" cy="855504"/>
          </a:xfrm>
          <a:prstGeom prst="rect">
            <a:avLst/>
          </a:prstGeom>
        </p:spPr>
      </p:pic>
    </p:spTree>
    <p:extLst>
      <p:ext uri="{BB962C8B-B14F-4D97-AF65-F5344CB8AC3E}">
        <p14:creationId xmlns:p14="http://schemas.microsoft.com/office/powerpoint/2010/main" val="33887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40C5C62-E6E2-4211-BBEC-575AE4616D2A}"/>
              </a:ext>
            </a:extLst>
          </p:cNvPr>
          <p:cNvSpPr>
            <a:spLocks noGrp="1"/>
          </p:cNvSpPr>
          <p:nvPr>
            <p:ph type="title"/>
          </p:nvPr>
        </p:nvSpPr>
        <p:spPr/>
        <p:txBody>
          <a:bodyPr/>
          <a:lstStyle/>
          <a:p>
            <a:r>
              <a:rPr lang="it-IT" dirty="0"/>
              <a:t>ESEMPIO</a:t>
            </a:r>
          </a:p>
        </p:txBody>
      </p:sp>
      <p:graphicFrame>
        <p:nvGraphicFramePr>
          <p:cNvPr id="4" name="Segnaposto contenuto 3">
            <a:extLst>
              <a:ext uri="{FF2B5EF4-FFF2-40B4-BE49-F238E27FC236}">
                <a16:creationId xmlns:a16="http://schemas.microsoft.com/office/drawing/2014/main" xmlns="" id="{457D6143-4991-4A4D-A36D-F1FF242C9E0A}"/>
              </a:ext>
            </a:extLst>
          </p:cNvPr>
          <p:cNvGraphicFramePr>
            <a:graphicFrameLocks noGrp="1"/>
          </p:cNvGraphicFramePr>
          <p:nvPr>
            <p:ph idx="1"/>
            <p:extLst>
              <p:ext uri="{D42A27DB-BD31-4B8C-83A1-F6EECF244321}">
                <p14:modId xmlns:p14="http://schemas.microsoft.com/office/powerpoint/2010/main" val="1606992895"/>
              </p:ext>
            </p:extLst>
          </p:nvPr>
        </p:nvGraphicFramePr>
        <p:xfrm>
          <a:off x="685801" y="2057402"/>
          <a:ext cx="8471452" cy="2417130"/>
        </p:xfrm>
        <a:graphic>
          <a:graphicData uri="http://schemas.openxmlformats.org/drawingml/2006/table">
            <a:tbl>
              <a:tblPr/>
              <a:tblGrid>
                <a:gridCol w="2303485">
                  <a:extLst>
                    <a:ext uri="{9D8B030D-6E8A-4147-A177-3AD203B41FA5}">
                      <a16:colId xmlns:a16="http://schemas.microsoft.com/office/drawing/2014/main" xmlns="" val="2120464477"/>
                    </a:ext>
                  </a:extLst>
                </a:gridCol>
                <a:gridCol w="1317726">
                  <a:extLst>
                    <a:ext uri="{9D8B030D-6E8A-4147-A177-3AD203B41FA5}">
                      <a16:colId xmlns:a16="http://schemas.microsoft.com/office/drawing/2014/main" xmlns="" val="3991374677"/>
                    </a:ext>
                  </a:extLst>
                </a:gridCol>
                <a:gridCol w="1315190">
                  <a:extLst>
                    <a:ext uri="{9D8B030D-6E8A-4147-A177-3AD203B41FA5}">
                      <a16:colId xmlns:a16="http://schemas.microsoft.com/office/drawing/2014/main" xmlns="" val="2135532136"/>
                    </a:ext>
                  </a:extLst>
                </a:gridCol>
                <a:gridCol w="1145408">
                  <a:extLst>
                    <a:ext uri="{9D8B030D-6E8A-4147-A177-3AD203B41FA5}">
                      <a16:colId xmlns:a16="http://schemas.microsoft.com/office/drawing/2014/main" xmlns="" val="2035825184"/>
                    </a:ext>
                  </a:extLst>
                </a:gridCol>
                <a:gridCol w="1196089">
                  <a:extLst>
                    <a:ext uri="{9D8B030D-6E8A-4147-A177-3AD203B41FA5}">
                      <a16:colId xmlns:a16="http://schemas.microsoft.com/office/drawing/2014/main" xmlns="" val="3246401622"/>
                    </a:ext>
                  </a:extLst>
                </a:gridCol>
                <a:gridCol w="1193554">
                  <a:extLst>
                    <a:ext uri="{9D8B030D-6E8A-4147-A177-3AD203B41FA5}">
                      <a16:colId xmlns:a16="http://schemas.microsoft.com/office/drawing/2014/main" xmlns="" val="517399185"/>
                    </a:ext>
                  </a:extLst>
                </a:gridCol>
              </a:tblGrid>
              <a:tr h="143604">
                <a:tc rowSpan="4">
                  <a:txBody>
                    <a:bodyPr/>
                    <a:lstStyle/>
                    <a:p>
                      <a:pPr algn="ctr" fontAlgn="ctr"/>
                      <a:r>
                        <a:rPr lang="it-IT" sz="1100" b="1" i="0" u="none" strike="noStrike">
                          <a:solidFill>
                            <a:srgbClr val="000000"/>
                          </a:solidFill>
                          <a:effectLst/>
                          <a:latin typeface="Calibri" panose="020F0502020204030204" pitchFamily="34" charset="0"/>
                        </a:rPr>
                        <a:t>Tipologia intervento</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it-IT" sz="1100" b="1" i="0" u="none" strike="noStrike">
                          <a:solidFill>
                            <a:srgbClr val="000000"/>
                          </a:solidFill>
                          <a:effectLst/>
                          <a:latin typeface="Calibri" panose="020F0502020204030204" pitchFamily="34" charset="0"/>
                        </a:rPr>
                        <a:t>MONITORAGGIO FINANZIARIO</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3438166349"/>
                  </a:ext>
                </a:extLst>
              </a:tr>
              <a:tr h="143604">
                <a:tc vMerge="1">
                  <a:txBody>
                    <a:bodyPr/>
                    <a:lstStyle/>
                    <a:p>
                      <a:endParaRPr lang="it-IT"/>
                    </a:p>
                  </a:txBody>
                  <a:tcPr/>
                </a:tc>
                <a:tc>
                  <a:txBody>
                    <a:bodyPr/>
                    <a:lstStyle/>
                    <a:p>
                      <a:pPr algn="ctr" fontAlgn="b"/>
                      <a:r>
                        <a:rPr lang="it-IT" sz="1100" b="1" i="0" u="none" strike="noStrike">
                          <a:solidFill>
                            <a:srgbClr val="000000"/>
                          </a:solidFill>
                          <a:effectLst/>
                          <a:latin typeface="Calibri" panose="020F0502020204030204" pitchFamily="34" charset="0"/>
                        </a:rPr>
                        <a:t>a</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b</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c</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d</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e</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35834283"/>
                  </a:ext>
                </a:extLst>
              </a:tr>
              <a:tr h="185544">
                <a:tc vMerge="1">
                  <a:txBody>
                    <a:bodyPr/>
                    <a:lstStyle/>
                    <a:p>
                      <a:endParaRPr lang="it-IT"/>
                    </a:p>
                  </a:txBody>
                  <a:tcPr/>
                </a:tc>
                <a:tc>
                  <a:txBody>
                    <a:bodyPr/>
                    <a:lstStyle/>
                    <a:p>
                      <a:pPr algn="ctr" fontAlgn="b"/>
                      <a:r>
                        <a:rPr lang="it-IT" sz="1100" b="1" i="0" u="none" strike="noStrike">
                          <a:solidFill>
                            <a:srgbClr val="000000"/>
                          </a:solidFill>
                          <a:effectLst/>
                          <a:latin typeface="Calibri" panose="020F0502020204030204" pitchFamily="34" charset="0"/>
                        </a:rPr>
                        <a:t>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(a+b)</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(c-d)</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77787079"/>
                  </a:ext>
                </a:extLst>
              </a:tr>
              <a:tr h="634338">
                <a:tc vMerge="1">
                  <a:txBody>
                    <a:bodyPr/>
                    <a:lstStyle/>
                    <a:p>
                      <a:endParaRPr lang="it-IT"/>
                    </a:p>
                  </a:txBody>
                  <a:tcPr/>
                </a:tc>
                <a:tc>
                  <a:txBody>
                    <a:bodyPr/>
                    <a:lstStyle/>
                    <a:p>
                      <a:pPr algn="ctr" fontAlgn="ctr"/>
                      <a:r>
                        <a:rPr lang="it-IT" sz="1100" b="1" i="0" u="none" strike="noStrike">
                          <a:solidFill>
                            <a:srgbClr val="000000"/>
                          </a:solidFill>
                          <a:effectLst/>
                          <a:latin typeface="Calibri" panose="020F0502020204030204" pitchFamily="34" charset="0"/>
                        </a:rPr>
                        <a:t>Risorse assegnate  dal MIUR               (DM 687/2018)</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00"/>
                          </a:solidFill>
                          <a:effectLst/>
                          <a:latin typeface="Calibri" panose="020F0502020204030204" pitchFamily="34" charset="0"/>
                        </a:rPr>
                        <a:t>Co-finanziamento della Regione (Risorse aggiuntive rispetto a quelle statali)</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00"/>
                          </a:solidFill>
                          <a:effectLst/>
                          <a:latin typeface="Calibri" panose="020F0502020204030204" pitchFamily="34" charset="0"/>
                        </a:rPr>
                        <a:t>Risorse complessive assegnate ai Comuni</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00"/>
                          </a:solidFill>
                          <a:effectLst/>
                          <a:latin typeface="Calibri" panose="020F0502020204030204" pitchFamily="34" charset="0"/>
                        </a:rPr>
                        <a:t>Totale risorse </a:t>
                      </a:r>
                      <a:r>
                        <a:rPr lang="it-IT" sz="1100" b="1" i="0" u="sng" strike="noStrike">
                          <a:solidFill>
                            <a:srgbClr val="000000"/>
                          </a:solidFill>
                          <a:effectLst/>
                          <a:latin typeface="Calibri" panose="020F0502020204030204" pitchFamily="34" charset="0"/>
                        </a:rPr>
                        <a:t>impegnate</a:t>
                      </a:r>
                      <a:r>
                        <a:rPr lang="it-IT" sz="1100" b="1" i="0" u="none" strike="noStrike">
                          <a:solidFill>
                            <a:srgbClr val="000000"/>
                          </a:solidFill>
                          <a:effectLst/>
                          <a:latin typeface="Calibri" panose="020F0502020204030204" pitchFamily="34" charset="0"/>
                        </a:rPr>
                        <a:t> dai Comuni</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00"/>
                          </a:solidFill>
                          <a:effectLst/>
                          <a:latin typeface="Calibri" panose="020F0502020204030204" pitchFamily="34" charset="0"/>
                        </a:rPr>
                        <a:t>Totale risorse assegnate ma </a:t>
                      </a:r>
                      <a:r>
                        <a:rPr lang="it-IT" sz="1100" b="1" i="0" u="sng" strike="noStrike">
                          <a:solidFill>
                            <a:srgbClr val="000000"/>
                          </a:solidFill>
                          <a:effectLst/>
                          <a:latin typeface="Calibri" panose="020F0502020204030204" pitchFamily="34" charset="0"/>
                        </a:rPr>
                        <a:t>non ancora impegnate</a:t>
                      </a:r>
                      <a:r>
                        <a:rPr lang="it-IT" sz="1100" b="1" i="0" u="none" strike="noStrike">
                          <a:solidFill>
                            <a:srgbClr val="000000"/>
                          </a:solidFill>
                          <a:effectLst/>
                          <a:latin typeface="Calibri" panose="020F0502020204030204" pitchFamily="34" charset="0"/>
                        </a:rPr>
                        <a:t> dai Comuni</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24003325"/>
                  </a:ext>
                </a:extLst>
              </a:tr>
              <a:tr h="313204">
                <a:tc>
                  <a:txBody>
                    <a:bodyPr/>
                    <a:lstStyle/>
                    <a:p>
                      <a:pPr algn="l" fontAlgn="ctr"/>
                      <a:r>
                        <a:rPr lang="it-IT" sz="1100" b="0" i="0" u="none" strike="noStrike">
                          <a:solidFill>
                            <a:srgbClr val="000000"/>
                          </a:solidFill>
                          <a:effectLst/>
                          <a:latin typeface="Calibri" panose="020F0502020204030204" pitchFamily="34" charset="0"/>
                        </a:rPr>
                        <a:t>Ampliamento dei servizi educativi (posti e/o orari) a gestione diretta </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1100" b="1" i="0" u="none" strike="noStrike" dirty="0">
                          <a:solidFill>
                            <a:srgbClr val="000000"/>
                          </a:solidFill>
                          <a:effectLst/>
                          <a:latin typeface="Calibri" panose="020F0502020204030204" pitchFamily="34" charset="0"/>
                        </a:rPr>
                        <a:t> € 200.000</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00"/>
                          </a:solidFill>
                          <a:effectLst/>
                          <a:latin typeface="Calibri" panose="020F0502020204030204" pitchFamily="34" charset="0"/>
                        </a:rPr>
                        <a:t> € 40.000</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panose="020F0502020204030204" pitchFamily="34" charset="0"/>
                        </a:rPr>
                        <a:t> € 240.000</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70C0"/>
                          </a:solidFill>
                          <a:effectLst/>
                          <a:latin typeface="Calibri" panose="020F0502020204030204" pitchFamily="34" charset="0"/>
                        </a:rPr>
                        <a:t> € 220.000</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70C0"/>
                          </a:solidFill>
                          <a:effectLst/>
                          <a:latin typeface="Calibri" panose="020F0502020204030204" pitchFamily="34" charset="0"/>
                        </a:rPr>
                        <a:t> € 20.000</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61399963"/>
                  </a:ext>
                </a:extLst>
              </a:tr>
              <a:tr h="416625">
                <a:tc>
                  <a:txBody>
                    <a:bodyPr/>
                    <a:lstStyle/>
                    <a:p>
                      <a:pPr algn="l" fontAlgn="ctr"/>
                      <a:r>
                        <a:rPr lang="it-IT" sz="1100" b="0" i="0" u="none" strike="noStrike">
                          <a:solidFill>
                            <a:srgbClr val="000000"/>
                          </a:solidFill>
                          <a:effectLst/>
                          <a:latin typeface="Calibri" panose="020F0502020204030204" pitchFamily="34" charset="0"/>
                        </a:rPr>
                        <a:t>Ampliamento dei servizi educativi (posti e/o orari)  privati in appalto o in convenzione</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1100" b="1" i="0" u="none" strike="noStrike" dirty="0">
                          <a:solidFill>
                            <a:srgbClr val="000000"/>
                          </a:solidFill>
                          <a:effectLst/>
                          <a:latin typeface="Calibri" panose="020F0502020204030204" pitchFamily="34" charset="0"/>
                        </a:rPr>
                        <a:t> € 300.000</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00"/>
                          </a:solidFill>
                          <a:effectLst/>
                          <a:latin typeface="Calibri" panose="020F0502020204030204" pitchFamily="34" charset="0"/>
                        </a:rPr>
                        <a:t> € 60.000</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panose="020F0502020204030204" pitchFamily="34" charset="0"/>
                        </a:rPr>
                        <a:t>€ 360.000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70C0"/>
                          </a:solidFill>
                          <a:effectLst/>
                          <a:latin typeface="Calibri" panose="020F0502020204030204" pitchFamily="34" charset="0"/>
                        </a:rPr>
                        <a:t>€ 360.000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70C0"/>
                          </a:solidFill>
                          <a:effectLst/>
                          <a:latin typeface="Calibri" panose="020F0502020204030204" pitchFamily="34" charset="0"/>
                        </a:rPr>
                        <a:t> -----</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94707939"/>
                  </a:ext>
                </a:extLst>
              </a:tr>
              <a:tr h="280115">
                <a:tc>
                  <a:txBody>
                    <a:bodyPr/>
                    <a:lstStyle/>
                    <a:p>
                      <a:pPr algn="l" fontAlgn="ctr"/>
                      <a:r>
                        <a:rPr lang="it-IT" sz="1100" b="0" i="0" u="none" strike="noStrike" dirty="0">
                          <a:solidFill>
                            <a:srgbClr val="000000"/>
                          </a:solidFill>
                          <a:effectLst/>
                          <a:latin typeface="Calibri" panose="020F0502020204030204" pitchFamily="34" charset="0"/>
                        </a:rPr>
                        <a:t>Riduzione rette a carico delle famiglie per i servizi educativi a gestione diretta </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1100" b="1" i="0" u="none" strike="noStrike" dirty="0">
                          <a:solidFill>
                            <a:srgbClr val="000000"/>
                          </a:solidFill>
                          <a:effectLst/>
                          <a:latin typeface="Calibri" panose="020F0502020204030204" pitchFamily="34" charset="0"/>
                        </a:rPr>
                        <a:t> € 500.000</a:t>
                      </a:r>
                    </a:p>
                  </a:txBody>
                  <a:tcPr marL="8711" marR="8711" marT="8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panose="020F0502020204030204" pitchFamily="34" charset="0"/>
                        </a:rPr>
                        <a:t> € 100.000</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panose="020F0502020204030204" pitchFamily="34" charset="0"/>
                        </a:rPr>
                        <a:t> € 600.000</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70C0"/>
                          </a:solidFill>
                          <a:effectLst/>
                          <a:latin typeface="Calibri" panose="020F0502020204030204" pitchFamily="34" charset="0"/>
                        </a:rPr>
                        <a:t> € 550.000</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70C0"/>
                          </a:solidFill>
                          <a:effectLst/>
                          <a:latin typeface="Calibri" panose="020F0502020204030204" pitchFamily="34" charset="0"/>
                        </a:rPr>
                        <a:t> € 50.000</a:t>
                      </a:r>
                    </a:p>
                  </a:txBody>
                  <a:tcPr marL="8711" marR="8711" marT="87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20026640"/>
                  </a:ext>
                </a:extLst>
              </a:tr>
            </a:tbl>
          </a:graphicData>
        </a:graphic>
      </p:graphicFrame>
      <p:sp>
        <p:nvSpPr>
          <p:cNvPr id="5" name="CasellaDiTesto 4">
            <a:extLst>
              <a:ext uri="{FF2B5EF4-FFF2-40B4-BE49-F238E27FC236}">
                <a16:creationId xmlns:a16="http://schemas.microsoft.com/office/drawing/2014/main" xmlns="" id="{5AB07C70-F61B-4CF2-920C-8A747DE7D889}"/>
              </a:ext>
            </a:extLst>
          </p:cNvPr>
          <p:cNvSpPr txBox="1"/>
          <p:nvPr/>
        </p:nvSpPr>
        <p:spPr>
          <a:xfrm>
            <a:off x="3034747" y="4474532"/>
            <a:ext cx="1258957" cy="127727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dirty="0">
                <a:solidFill>
                  <a:srgbClr val="FF0000"/>
                </a:solidFill>
                <a:latin typeface="Century Gothic" panose="020B0502020202020204"/>
              </a:rPr>
              <a:t>Somma: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srgbClr val="FF0000"/>
                </a:solidFill>
                <a:effectLst/>
                <a:uLnTx/>
                <a:uFillTx/>
                <a:latin typeface="Century Gothic" panose="020B0502020202020204"/>
                <a:ea typeface="+mn-ea"/>
                <a:cs typeface="+mn-cs"/>
              </a:rPr>
              <a:t>€ 1.000.000, esattamente</a:t>
            </a:r>
            <a:r>
              <a:rPr lang="it-IT" sz="1100" dirty="0">
                <a:solidFill>
                  <a:srgbClr val="FF0000"/>
                </a:solidFill>
                <a:latin typeface="Century Gothic" panose="020B0502020202020204"/>
              </a:rPr>
              <a:t> identica a quanto assegnato con DM</a:t>
            </a:r>
            <a:endParaRPr kumimoji="0" lang="it-IT" sz="1100" b="0" i="0" u="none" strike="noStrike" kern="1200" cap="none" spc="0" normalizeH="0" baseline="0" noProof="0" dirty="0">
              <a:ln>
                <a:noFill/>
              </a:ln>
              <a:solidFill>
                <a:srgbClr val="FF0000"/>
              </a:solidFill>
              <a:effectLst/>
              <a:uLnTx/>
              <a:uFillTx/>
              <a:latin typeface="Century Gothic" panose="020B0502020202020204"/>
              <a:ea typeface="+mn-ea"/>
              <a:cs typeface="+mn-cs"/>
            </a:endParaRPr>
          </a:p>
        </p:txBody>
      </p:sp>
      <p:sp>
        <p:nvSpPr>
          <p:cNvPr id="6" name="CasellaDiTesto 5">
            <a:extLst>
              <a:ext uri="{FF2B5EF4-FFF2-40B4-BE49-F238E27FC236}">
                <a16:creationId xmlns:a16="http://schemas.microsoft.com/office/drawing/2014/main" xmlns="" id="{00447019-A7E0-4E83-951E-7AB6A32F968F}"/>
              </a:ext>
            </a:extLst>
          </p:cNvPr>
          <p:cNvSpPr txBox="1"/>
          <p:nvPr/>
        </p:nvSpPr>
        <p:spPr>
          <a:xfrm>
            <a:off x="4432851" y="4474531"/>
            <a:ext cx="1258957" cy="93871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srgbClr val="FF0000"/>
                </a:solidFill>
                <a:effectLst/>
                <a:uLnTx/>
                <a:uFillTx/>
                <a:latin typeface="Century Gothic" panose="020B0502020202020204"/>
                <a:ea typeface="+mn-ea"/>
                <a:cs typeface="+mn-cs"/>
              </a:rPr>
              <a:t>Somma:</a:t>
            </a:r>
          </a:p>
          <a:p>
            <a:pPr marL="0" marR="0" lvl="0" indent="0" algn="l" defTabSz="457200" rtl="0" eaLnBrk="1" fontAlgn="auto" latinLnBrk="0" hangingPunct="1">
              <a:lnSpc>
                <a:spcPct val="100000"/>
              </a:lnSpc>
              <a:spcBef>
                <a:spcPts val="0"/>
              </a:spcBef>
              <a:spcAft>
                <a:spcPts val="0"/>
              </a:spcAft>
              <a:buClrTx/>
              <a:buSzTx/>
              <a:buFontTx/>
              <a:buNone/>
              <a:tabLst/>
              <a:defRPr/>
            </a:pPr>
            <a:r>
              <a:rPr lang="it-IT" sz="1100" dirty="0">
                <a:solidFill>
                  <a:srgbClr val="FF0000"/>
                </a:solidFill>
                <a:latin typeface="Century Gothic" panose="020B0502020202020204"/>
              </a:rPr>
              <a:t>€ 200.000, per il 2018 pari al 20% dell’importo statale</a:t>
            </a:r>
            <a:endParaRPr kumimoji="0" lang="it-IT" sz="1100" b="0" i="0" u="none" strike="noStrike" kern="1200" cap="none" spc="0" normalizeH="0" baseline="0" noProof="0" dirty="0">
              <a:ln>
                <a:noFill/>
              </a:ln>
              <a:solidFill>
                <a:srgbClr val="FF0000"/>
              </a:solidFill>
              <a:effectLst/>
              <a:uLnTx/>
              <a:uFillTx/>
              <a:latin typeface="Century Gothic" panose="020B0502020202020204"/>
              <a:ea typeface="+mn-ea"/>
              <a:cs typeface="+mn-cs"/>
            </a:endParaRPr>
          </a:p>
        </p:txBody>
      </p:sp>
      <p:sp>
        <p:nvSpPr>
          <p:cNvPr id="7" name="CasellaDiTesto 6">
            <a:extLst>
              <a:ext uri="{FF2B5EF4-FFF2-40B4-BE49-F238E27FC236}">
                <a16:creationId xmlns:a16="http://schemas.microsoft.com/office/drawing/2014/main" xmlns="" id="{97FD6D01-12A0-40A9-AC84-4F70D6AC6C46}"/>
              </a:ext>
            </a:extLst>
          </p:cNvPr>
          <p:cNvSpPr txBox="1"/>
          <p:nvPr/>
        </p:nvSpPr>
        <p:spPr>
          <a:xfrm>
            <a:off x="5691809" y="4474532"/>
            <a:ext cx="950842" cy="127727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srgbClr val="FF0000"/>
                </a:solidFill>
                <a:effectLst/>
                <a:uLnTx/>
                <a:uFillTx/>
                <a:latin typeface="Century Gothic" panose="020B0502020202020204"/>
                <a:ea typeface="+mn-ea"/>
                <a:cs typeface="+mn-cs"/>
              </a:rPr>
              <a:t>Somma:</a:t>
            </a:r>
          </a:p>
          <a:p>
            <a:pPr marL="0" marR="0" lvl="0" indent="0" algn="l" defTabSz="457200" rtl="0" eaLnBrk="1" fontAlgn="auto" latinLnBrk="0" hangingPunct="1">
              <a:lnSpc>
                <a:spcPct val="100000"/>
              </a:lnSpc>
              <a:spcBef>
                <a:spcPts val="0"/>
              </a:spcBef>
              <a:spcAft>
                <a:spcPts val="0"/>
              </a:spcAft>
              <a:buClrTx/>
              <a:buSzTx/>
              <a:buFontTx/>
              <a:buNone/>
              <a:tabLst/>
              <a:defRPr/>
            </a:pPr>
            <a:r>
              <a:rPr lang="it-IT" sz="1100" dirty="0">
                <a:solidFill>
                  <a:srgbClr val="FF0000"/>
                </a:solidFill>
                <a:latin typeface="Century Gothic" panose="020B0502020202020204"/>
              </a:rPr>
              <a:t>€ 1.200.00, cioè risorse statali + cofinanziamento regionale</a:t>
            </a:r>
            <a:endParaRPr kumimoji="0" lang="it-IT" sz="1100" b="0" i="0" u="none" strike="noStrike" kern="1200" cap="none" spc="0" normalizeH="0" baseline="0" noProof="0" dirty="0">
              <a:ln>
                <a:noFill/>
              </a:ln>
              <a:solidFill>
                <a:srgbClr val="FF0000"/>
              </a:solidFill>
              <a:effectLst/>
              <a:uLnTx/>
              <a:uFillTx/>
              <a:latin typeface="Century Gothic" panose="020B0502020202020204"/>
              <a:ea typeface="+mn-ea"/>
              <a:cs typeface="+mn-cs"/>
            </a:endParaRPr>
          </a:p>
        </p:txBody>
      </p:sp>
      <p:sp>
        <p:nvSpPr>
          <p:cNvPr id="8" name="CasellaDiTesto 7">
            <a:extLst>
              <a:ext uri="{FF2B5EF4-FFF2-40B4-BE49-F238E27FC236}">
                <a16:creationId xmlns:a16="http://schemas.microsoft.com/office/drawing/2014/main" xmlns="" id="{11EAB984-89C1-45EF-82E3-DA36E7DD02A0}"/>
              </a:ext>
            </a:extLst>
          </p:cNvPr>
          <p:cNvSpPr txBox="1"/>
          <p:nvPr/>
        </p:nvSpPr>
        <p:spPr>
          <a:xfrm>
            <a:off x="6801676" y="4474531"/>
            <a:ext cx="1098276"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entury Gothic" panose="020B0502020202020204"/>
                <a:ea typeface="+mn-ea"/>
                <a:cs typeface="+mn-cs"/>
              </a:rPr>
              <a:t>Somma: </a:t>
            </a:r>
          </a:p>
          <a:p>
            <a:pPr marL="0" marR="0" lvl="0" indent="0" algn="l" defTabSz="457200" rtl="0" eaLnBrk="1" fontAlgn="auto" latinLnBrk="0" hangingPunct="1">
              <a:lnSpc>
                <a:spcPct val="100000"/>
              </a:lnSpc>
              <a:spcBef>
                <a:spcPts val="0"/>
              </a:spcBef>
              <a:spcAft>
                <a:spcPts val="0"/>
              </a:spcAft>
              <a:buClrTx/>
              <a:buSzTx/>
              <a:buFontTx/>
              <a:buNone/>
              <a:tabLst/>
              <a:defRPr/>
            </a:pPr>
            <a:r>
              <a:rPr lang="it-IT" sz="1200" dirty="0">
                <a:solidFill>
                  <a:srgbClr val="0070C0"/>
                </a:solidFill>
                <a:latin typeface="Century Gothic" panose="020B0502020202020204"/>
              </a:rPr>
              <a:t>€ 1.130.000</a:t>
            </a:r>
            <a:endParaRPr kumimoji="0" lang="it-IT" sz="12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3" name="CasellaDiTesto 2">
            <a:extLst>
              <a:ext uri="{FF2B5EF4-FFF2-40B4-BE49-F238E27FC236}">
                <a16:creationId xmlns:a16="http://schemas.microsoft.com/office/drawing/2014/main" xmlns="" id="{5D84E774-2111-4C75-9E29-88FB72C1E7AA}"/>
              </a:ext>
            </a:extLst>
          </p:cNvPr>
          <p:cNvSpPr txBox="1"/>
          <p:nvPr/>
        </p:nvSpPr>
        <p:spPr>
          <a:xfrm>
            <a:off x="685801" y="4540604"/>
            <a:ext cx="2209799" cy="369332"/>
          </a:xfrm>
          <a:prstGeom prst="rect">
            <a:avLst/>
          </a:prstGeom>
          <a:noFill/>
        </p:spPr>
        <p:txBody>
          <a:bodyPr wrap="square" rtlCol="0">
            <a:spAutoFit/>
          </a:bodyPr>
          <a:lstStyle/>
          <a:p>
            <a:r>
              <a:rPr lang="it-IT" dirty="0">
                <a:solidFill>
                  <a:srgbClr val="FF0000"/>
                </a:solidFill>
              </a:rPr>
              <a:t>Eccetera…</a:t>
            </a:r>
          </a:p>
        </p:txBody>
      </p:sp>
      <p:sp>
        <p:nvSpPr>
          <p:cNvPr id="9" name="CasellaDiTesto 8">
            <a:extLst>
              <a:ext uri="{FF2B5EF4-FFF2-40B4-BE49-F238E27FC236}">
                <a16:creationId xmlns:a16="http://schemas.microsoft.com/office/drawing/2014/main" xmlns="" id="{C023EA1D-A19D-48FB-9B38-D1C7B7CB1410}"/>
              </a:ext>
            </a:extLst>
          </p:cNvPr>
          <p:cNvSpPr txBox="1"/>
          <p:nvPr/>
        </p:nvSpPr>
        <p:spPr>
          <a:xfrm>
            <a:off x="7979464" y="4494437"/>
            <a:ext cx="1098276"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rgbClr val="0070C0"/>
                </a:solidFill>
                <a:effectLst/>
                <a:uLnTx/>
                <a:uFillTx/>
                <a:latin typeface="Century Gothic" panose="020B0502020202020204"/>
                <a:ea typeface="+mn-ea"/>
                <a:cs typeface="+mn-cs"/>
              </a:rPr>
              <a:t>Somma: </a:t>
            </a:r>
          </a:p>
          <a:p>
            <a:pPr marL="0" marR="0" lvl="0" indent="0" algn="l" defTabSz="457200" rtl="0" eaLnBrk="1" fontAlgn="auto" latinLnBrk="0" hangingPunct="1">
              <a:lnSpc>
                <a:spcPct val="100000"/>
              </a:lnSpc>
              <a:spcBef>
                <a:spcPts val="0"/>
              </a:spcBef>
              <a:spcAft>
                <a:spcPts val="0"/>
              </a:spcAft>
              <a:buClrTx/>
              <a:buSzTx/>
              <a:buFontTx/>
              <a:buNone/>
              <a:tabLst/>
              <a:defRPr/>
            </a:pPr>
            <a:r>
              <a:rPr lang="it-IT" sz="1200" dirty="0">
                <a:solidFill>
                  <a:srgbClr val="0070C0"/>
                </a:solidFill>
                <a:latin typeface="Century Gothic" panose="020B0502020202020204"/>
              </a:rPr>
              <a:t>€ 70.000</a:t>
            </a:r>
            <a:endParaRPr kumimoji="0" lang="it-IT" sz="12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10" name="CasellaDiTesto 9">
            <a:extLst>
              <a:ext uri="{FF2B5EF4-FFF2-40B4-BE49-F238E27FC236}">
                <a16:creationId xmlns:a16="http://schemas.microsoft.com/office/drawing/2014/main" xmlns="" id="{DD798951-531D-4B5B-AECD-76D1301F3C1A}"/>
              </a:ext>
            </a:extLst>
          </p:cNvPr>
          <p:cNvSpPr txBox="1"/>
          <p:nvPr/>
        </p:nvSpPr>
        <p:spPr>
          <a:xfrm>
            <a:off x="7268817" y="4956101"/>
            <a:ext cx="1669774" cy="830997"/>
          </a:xfrm>
          <a:prstGeom prst="rect">
            <a:avLst/>
          </a:prstGeom>
          <a:noFill/>
        </p:spPr>
        <p:txBody>
          <a:bodyPr wrap="square" rtlCol="0">
            <a:spAutoFit/>
          </a:bodyPr>
          <a:lstStyle/>
          <a:p>
            <a:r>
              <a:rPr lang="it-IT" sz="1200" dirty="0">
                <a:solidFill>
                  <a:srgbClr val="FF0000"/>
                </a:solidFill>
              </a:rPr>
              <a:t>Somma: € 1.200.000, pari al totale della colonna c)</a:t>
            </a:r>
          </a:p>
        </p:txBody>
      </p:sp>
      <p:sp>
        <p:nvSpPr>
          <p:cNvPr id="11" name="CasellaDiTesto 10">
            <a:extLst>
              <a:ext uri="{FF2B5EF4-FFF2-40B4-BE49-F238E27FC236}">
                <a16:creationId xmlns:a16="http://schemas.microsoft.com/office/drawing/2014/main" xmlns="" id="{84118180-580A-4C24-A30F-6B0D0009D7ED}"/>
              </a:ext>
            </a:extLst>
          </p:cNvPr>
          <p:cNvSpPr txBox="1"/>
          <p:nvPr/>
        </p:nvSpPr>
        <p:spPr>
          <a:xfrm>
            <a:off x="9356035" y="3298195"/>
            <a:ext cx="1470991" cy="261610"/>
          </a:xfrm>
          <a:prstGeom prst="rect">
            <a:avLst/>
          </a:prstGeom>
          <a:noFill/>
        </p:spPr>
        <p:txBody>
          <a:bodyPr wrap="square" rtlCol="0">
            <a:spAutoFit/>
          </a:bodyPr>
          <a:lstStyle/>
          <a:p>
            <a:r>
              <a:rPr lang="it-IT" sz="1100" dirty="0">
                <a:solidFill>
                  <a:srgbClr val="0070C0"/>
                </a:solidFill>
              </a:rPr>
              <a:t>Somma: € 240.000</a:t>
            </a:r>
          </a:p>
        </p:txBody>
      </p:sp>
      <p:sp>
        <p:nvSpPr>
          <p:cNvPr id="12" name="CasellaDiTesto 11">
            <a:extLst>
              <a:ext uri="{FF2B5EF4-FFF2-40B4-BE49-F238E27FC236}">
                <a16:creationId xmlns:a16="http://schemas.microsoft.com/office/drawing/2014/main" xmlns="" id="{109BD27A-6206-4988-87E2-8B5BB03BC121}"/>
              </a:ext>
            </a:extLst>
          </p:cNvPr>
          <p:cNvSpPr txBox="1"/>
          <p:nvPr/>
        </p:nvSpPr>
        <p:spPr>
          <a:xfrm>
            <a:off x="9356034" y="3702387"/>
            <a:ext cx="1470991" cy="261610"/>
          </a:xfrm>
          <a:prstGeom prst="rect">
            <a:avLst/>
          </a:prstGeom>
          <a:noFill/>
        </p:spPr>
        <p:txBody>
          <a:bodyPr wrap="square" rtlCol="0">
            <a:spAutoFit/>
          </a:bodyPr>
          <a:lstStyle/>
          <a:p>
            <a:r>
              <a:rPr lang="it-IT" sz="1100" dirty="0">
                <a:solidFill>
                  <a:srgbClr val="0070C0"/>
                </a:solidFill>
              </a:rPr>
              <a:t>Somma: € 360.000</a:t>
            </a:r>
          </a:p>
        </p:txBody>
      </p:sp>
      <p:sp>
        <p:nvSpPr>
          <p:cNvPr id="13" name="CasellaDiTesto 12">
            <a:extLst>
              <a:ext uri="{FF2B5EF4-FFF2-40B4-BE49-F238E27FC236}">
                <a16:creationId xmlns:a16="http://schemas.microsoft.com/office/drawing/2014/main" xmlns="" id="{A9F9D8F7-CC2B-449F-99F4-ABFEC9EB9146}"/>
              </a:ext>
            </a:extLst>
          </p:cNvPr>
          <p:cNvSpPr txBox="1"/>
          <p:nvPr/>
        </p:nvSpPr>
        <p:spPr>
          <a:xfrm>
            <a:off x="9356034" y="4129770"/>
            <a:ext cx="1470991" cy="261610"/>
          </a:xfrm>
          <a:prstGeom prst="rect">
            <a:avLst/>
          </a:prstGeom>
          <a:noFill/>
        </p:spPr>
        <p:txBody>
          <a:bodyPr wrap="square" rtlCol="0">
            <a:spAutoFit/>
          </a:bodyPr>
          <a:lstStyle/>
          <a:p>
            <a:r>
              <a:rPr lang="it-IT" sz="1100" dirty="0">
                <a:solidFill>
                  <a:srgbClr val="0070C0"/>
                </a:solidFill>
              </a:rPr>
              <a:t>Somma: € 600.000</a:t>
            </a:r>
          </a:p>
        </p:txBody>
      </p:sp>
      <p:pic>
        <p:nvPicPr>
          <p:cNvPr id="14" name="Immagine 13">
            <a:extLst>
              <a:ext uri="{FF2B5EF4-FFF2-40B4-BE49-F238E27FC236}">
                <a16:creationId xmlns:a16="http://schemas.microsoft.com/office/drawing/2014/main" xmlns="" id="{E85339DE-B525-4A91-A5C3-DDC8CFFDF001}"/>
              </a:ext>
            </a:extLst>
          </p:cNvPr>
          <p:cNvPicPr>
            <a:picLocks noChangeAspect="1"/>
          </p:cNvPicPr>
          <p:nvPr/>
        </p:nvPicPr>
        <p:blipFill>
          <a:blip r:embed="rId2"/>
          <a:stretch>
            <a:fillRect/>
          </a:stretch>
        </p:blipFill>
        <p:spPr>
          <a:xfrm>
            <a:off x="9266020" y="5652055"/>
            <a:ext cx="2696987" cy="883144"/>
          </a:xfrm>
          <a:prstGeom prst="rect">
            <a:avLst/>
          </a:prstGeom>
        </p:spPr>
      </p:pic>
    </p:spTree>
    <p:extLst>
      <p:ext uri="{BB962C8B-B14F-4D97-AF65-F5344CB8AC3E}">
        <p14:creationId xmlns:p14="http://schemas.microsoft.com/office/powerpoint/2010/main" val="3724393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CDF1024-EAA6-4111-A82E-892E4FA6B8E3}"/>
              </a:ext>
            </a:extLst>
          </p:cNvPr>
          <p:cNvSpPr>
            <a:spLocks noGrp="1"/>
          </p:cNvSpPr>
          <p:nvPr>
            <p:ph type="title"/>
          </p:nvPr>
        </p:nvSpPr>
        <p:spPr>
          <a:xfrm>
            <a:off x="818321" y="170436"/>
            <a:ext cx="10820400" cy="571685"/>
          </a:xfrm>
        </p:spPr>
        <p:txBody>
          <a:bodyPr/>
          <a:lstStyle/>
          <a:p>
            <a:r>
              <a:rPr lang="it-IT" dirty="0"/>
              <a:t>MONITORAGGIO QUANTITATIVO</a:t>
            </a:r>
          </a:p>
        </p:txBody>
      </p:sp>
      <p:graphicFrame>
        <p:nvGraphicFramePr>
          <p:cNvPr id="4" name="Tabella 3">
            <a:extLst>
              <a:ext uri="{FF2B5EF4-FFF2-40B4-BE49-F238E27FC236}">
                <a16:creationId xmlns:a16="http://schemas.microsoft.com/office/drawing/2014/main" xmlns="" id="{7AF46E0D-BDDB-426F-8510-F6E25CE7660D}"/>
              </a:ext>
            </a:extLst>
          </p:cNvPr>
          <p:cNvGraphicFramePr>
            <a:graphicFrameLocks noGrp="1"/>
          </p:cNvGraphicFramePr>
          <p:nvPr>
            <p:extLst>
              <p:ext uri="{D42A27DB-BD31-4B8C-83A1-F6EECF244321}">
                <p14:modId xmlns:p14="http://schemas.microsoft.com/office/powerpoint/2010/main" val="2674719427"/>
              </p:ext>
            </p:extLst>
          </p:nvPr>
        </p:nvGraphicFramePr>
        <p:xfrm>
          <a:off x="818321" y="820268"/>
          <a:ext cx="3089046" cy="2252580"/>
        </p:xfrm>
        <a:graphic>
          <a:graphicData uri="http://schemas.openxmlformats.org/drawingml/2006/table">
            <a:tbl>
              <a:tblPr/>
              <a:tblGrid>
                <a:gridCol w="3089046">
                  <a:extLst>
                    <a:ext uri="{9D8B030D-6E8A-4147-A177-3AD203B41FA5}">
                      <a16:colId xmlns:a16="http://schemas.microsoft.com/office/drawing/2014/main" xmlns="" val="892309361"/>
                    </a:ext>
                  </a:extLst>
                </a:gridCol>
              </a:tblGrid>
              <a:tr h="398932">
                <a:tc>
                  <a:txBody>
                    <a:bodyPr/>
                    <a:lstStyle/>
                    <a:p>
                      <a:pPr algn="ctr" fontAlgn="ctr"/>
                      <a:r>
                        <a:rPr lang="it-IT" sz="1200" b="1" i="0" u="none" strike="noStrike" dirty="0">
                          <a:solidFill>
                            <a:srgbClr val="000000"/>
                          </a:solidFill>
                          <a:effectLst/>
                          <a:latin typeface="Calibri" panose="020F0502020204030204" pitchFamily="34" charset="0"/>
                        </a:rPr>
                        <a:t>Tipologia intervento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24709348"/>
                  </a:ext>
                </a:extLst>
              </a:tr>
              <a:tr h="596348">
                <a:tc>
                  <a:txBody>
                    <a:bodyPr/>
                    <a:lstStyle/>
                    <a:p>
                      <a:pPr algn="l" fontAlgn="ctr"/>
                      <a:r>
                        <a:rPr lang="it-IT" sz="1200" b="0" i="0" u="none" strike="noStrike" dirty="0">
                          <a:solidFill>
                            <a:srgbClr val="000000"/>
                          </a:solidFill>
                          <a:effectLst/>
                          <a:latin typeface="Calibri" panose="020F0502020204030204" pitchFamily="34" charset="0"/>
                        </a:rPr>
                        <a:t>Ampliamento dei servizi educativi (posti e/o orari) a gestione diretta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03308926"/>
                  </a:ext>
                </a:extLst>
              </a:tr>
              <a:tr h="685800">
                <a:tc>
                  <a:txBody>
                    <a:bodyPr/>
                    <a:lstStyle/>
                    <a:p>
                      <a:pPr algn="l" fontAlgn="ctr"/>
                      <a:r>
                        <a:rPr lang="it-IT" sz="1200" b="0" i="0" u="none" strike="noStrike" dirty="0">
                          <a:solidFill>
                            <a:srgbClr val="000000"/>
                          </a:solidFill>
                          <a:effectLst/>
                          <a:latin typeface="Calibri" panose="020F0502020204030204" pitchFamily="34" charset="0"/>
                        </a:rPr>
                        <a:t>Ampliamento dei servizi educativi (posti e/o orari)  privati in appalto o in convenzione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88165827"/>
                  </a:ext>
                </a:extLst>
              </a:tr>
              <a:tr h="571500">
                <a:tc>
                  <a:txBody>
                    <a:bodyPr/>
                    <a:lstStyle/>
                    <a:p>
                      <a:pPr algn="l" fontAlgn="ctr"/>
                      <a:r>
                        <a:rPr lang="it-IT" sz="1200" b="0" i="0" u="none" strike="noStrike" dirty="0">
                          <a:solidFill>
                            <a:srgbClr val="000000"/>
                          </a:solidFill>
                          <a:effectLst/>
                          <a:latin typeface="Calibri" panose="020F0502020204030204" pitchFamily="34" charset="0"/>
                        </a:rPr>
                        <a:t>Riduzione rette a carico delle famiglie per i servizi educativi a gestione diretta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59691830"/>
                  </a:ext>
                </a:extLst>
              </a:tr>
            </a:tbl>
          </a:graphicData>
        </a:graphic>
      </p:graphicFrame>
      <p:graphicFrame>
        <p:nvGraphicFramePr>
          <p:cNvPr id="5" name="Tabella 4">
            <a:extLst>
              <a:ext uri="{FF2B5EF4-FFF2-40B4-BE49-F238E27FC236}">
                <a16:creationId xmlns:a16="http://schemas.microsoft.com/office/drawing/2014/main" xmlns="" id="{D354FC7B-E1DC-40E8-A7FF-6B5F168CC91D}"/>
              </a:ext>
            </a:extLst>
          </p:cNvPr>
          <p:cNvGraphicFramePr>
            <a:graphicFrameLocks noGrp="1"/>
          </p:cNvGraphicFramePr>
          <p:nvPr>
            <p:extLst>
              <p:ext uri="{D42A27DB-BD31-4B8C-83A1-F6EECF244321}">
                <p14:modId xmlns:p14="http://schemas.microsoft.com/office/powerpoint/2010/main" val="1134398217"/>
              </p:ext>
            </p:extLst>
          </p:nvPr>
        </p:nvGraphicFramePr>
        <p:xfrm>
          <a:off x="3907367" y="673123"/>
          <a:ext cx="7569016" cy="2349325"/>
        </p:xfrm>
        <a:graphic>
          <a:graphicData uri="http://schemas.openxmlformats.org/drawingml/2006/table">
            <a:tbl>
              <a:tblPr/>
              <a:tblGrid>
                <a:gridCol w="1948366">
                  <a:extLst>
                    <a:ext uri="{9D8B030D-6E8A-4147-A177-3AD203B41FA5}">
                      <a16:colId xmlns:a16="http://schemas.microsoft.com/office/drawing/2014/main" xmlns="" val="1962054261"/>
                    </a:ext>
                  </a:extLst>
                </a:gridCol>
                <a:gridCol w="1451723">
                  <a:extLst>
                    <a:ext uri="{9D8B030D-6E8A-4147-A177-3AD203B41FA5}">
                      <a16:colId xmlns:a16="http://schemas.microsoft.com/office/drawing/2014/main" xmlns="" val="3342354061"/>
                    </a:ext>
                  </a:extLst>
                </a:gridCol>
                <a:gridCol w="2277867">
                  <a:extLst>
                    <a:ext uri="{9D8B030D-6E8A-4147-A177-3AD203B41FA5}">
                      <a16:colId xmlns:a16="http://schemas.microsoft.com/office/drawing/2014/main" xmlns="" val="2981385290"/>
                    </a:ext>
                  </a:extLst>
                </a:gridCol>
                <a:gridCol w="1891060">
                  <a:extLst>
                    <a:ext uri="{9D8B030D-6E8A-4147-A177-3AD203B41FA5}">
                      <a16:colId xmlns:a16="http://schemas.microsoft.com/office/drawing/2014/main" xmlns="" val="3167623336"/>
                    </a:ext>
                  </a:extLst>
                </a:gridCol>
              </a:tblGrid>
              <a:tr h="206694">
                <a:tc gridSpan="4">
                  <a:txBody>
                    <a:bodyPr/>
                    <a:lstStyle/>
                    <a:p>
                      <a:pPr algn="ctr" fontAlgn="b"/>
                      <a:r>
                        <a:rPr lang="it-IT" sz="1200" b="1" i="0" u="none" strike="noStrike">
                          <a:solidFill>
                            <a:srgbClr val="000000"/>
                          </a:solidFill>
                          <a:effectLst/>
                          <a:latin typeface="Calibri" panose="020F0502020204030204" pitchFamily="34" charset="0"/>
                        </a:rPr>
                        <a:t>MONITORAGGIO QUANTITATIVO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759362952"/>
                  </a:ext>
                </a:extLst>
              </a:tr>
              <a:tr h="273122">
                <a:tc>
                  <a:txBody>
                    <a:bodyPr/>
                    <a:lstStyle/>
                    <a:p>
                      <a:pPr algn="ctr" fontAlgn="ctr"/>
                      <a:r>
                        <a:rPr lang="it-IT" sz="1200" b="1" i="0" u="none" strike="noStrike">
                          <a:solidFill>
                            <a:srgbClr val="000000"/>
                          </a:solidFill>
                          <a:effectLst/>
                          <a:latin typeface="Calibri" panose="020F0502020204030204" pitchFamily="34" charset="0"/>
                        </a:rPr>
                        <a:t>Numero di interventi previsti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1" i="0" u="none" strike="noStrike">
                          <a:solidFill>
                            <a:srgbClr val="000000"/>
                          </a:solidFill>
                          <a:effectLst/>
                          <a:latin typeface="Calibri" panose="020F0502020204030204" pitchFamily="34" charset="0"/>
                        </a:rPr>
                        <a:t>Numero di interventi  realizzati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1" i="0" u="none" strike="noStrike">
                          <a:solidFill>
                            <a:srgbClr val="000000"/>
                          </a:solidFill>
                          <a:effectLst/>
                          <a:latin typeface="Calibri" panose="020F0502020204030204" pitchFamily="34" charset="0"/>
                        </a:rPr>
                        <a:t>Numero di interventi   in corso di realizzazione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1" i="0" u="none" strike="noStrike">
                          <a:solidFill>
                            <a:srgbClr val="000000"/>
                          </a:solidFill>
                          <a:effectLst/>
                          <a:latin typeface="Calibri" panose="020F0502020204030204" pitchFamily="34" charset="0"/>
                        </a:rPr>
                        <a:t>Numero comuni coinvolti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17007691"/>
                  </a:ext>
                </a:extLst>
              </a:tr>
              <a:tr h="522342">
                <a:tc>
                  <a:txBody>
                    <a:bodyPr/>
                    <a:lstStyle/>
                    <a:p>
                      <a:pPr algn="ctr" fontAlgn="ctr"/>
                      <a:r>
                        <a:rPr lang="it-IT" sz="1200" b="1" i="0" u="none" strike="noStrike" dirty="0">
                          <a:solidFill>
                            <a:srgbClr val="000000"/>
                          </a:solidFill>
                          <a:effectLst/>
                          <a:latin typeface="Calibri" panose="020F0502020204030204" pitchFamily="34" charset="0"/>
                        </a:rPr>
                        <a:t> 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Calibri" panose="020F0502020204030204" pitchFamily="34" charset="0"/>
                        </a:rPr>
                        <a:t>33 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3458570"/>
                  </a:ext>
                </a:extLst>
              </a:tr>
              <a:tr h="693957">
                <a:tc>
                  <a:txBody>
                    <a:bodyPr/>
                    <a:lstStyle/>
                    <a:p>
                      <a:pPr algn="ctr" fontAlgn="ctr"/>
                      <a:r>
                        <a:rPr lang="it-IT" sz="12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39539482"/>
                  </a:ext>
                </a:extLst>
              </a:tr>
              <a:tr h="551047">
                <a:tc>
                  <a:txBody>
                    <a:bodyPr/>
                    <a:lstStyle/>
                    <a:p>
                      <a:pPr algn="ctr" fontAlgn="ctr"/>
                      <a:r>
                        <a:rPr lang="it-IT" sz="12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37100747"/>
                  </a:ext>
                </a:extLst>
              </a:tr>
            </a:tbl>
          </a:graphicData>
        </a:graphic>
      </p:graphicFrame>
      <p:sp>
        <p:nvSpPr>
          <p:cNvPr id="6" name="CasellaDiTesto 5">
            <a:extLst>
              <a:ext uri="{FF2B5EF4-FFF2-40B4-BE49-F238E27FC236}">
                <a16:creationId xmlns:a16="http://schemas.microsoft.com/office/drawing/2014/main" xmlns="" id="{FBA67318-940A-4703-BD13-39DEA9584379}"/>
              </a:ext>
            </a:extLst>
          </p:cNvPr>
          <p:cNvSpPr txBox="1"/>
          <p:nvPr/>
        </p:nvSpPr>
        <p:spPr>
          <a:xfrm>
            <a:off x="675861" y="3296478"/>
            <a:ext cx="2743200" cy="646331"/>
          </a:xfrm>
          <a:prstGeom prst="rect">
            <a:avLst/>
          </a:prstGeom>
          <a:solidFill>
            <a:srgbClr val="FFFF00"/>
          </a:solidFill>
        </p:spPr>
        <p:txBody>
          <a:bodyPr wrap="square" rtlCol="0">
            <a:spAutoFit/>
          </a:bodyPr>
          <a:lstStyle/>
          <a:p>
            <a:r>
              <a:rPr lang="it-IT" dirty="0"/>
              <a:t>Intervento=punto di offerta</a:t>
            </a:r>
          </a:p>
        </p:txBody>
      </p:sp>
      <p:sp>
        <p:nvSpPr>
          <p:cNvPr id="7" name="CasellaDiTesto 6">
            <a:extLst>
              <a:ext uri="{FF2B5EF4-FFF2-40B4-BE49-F238E27FC236}">
                <a16:creationId xmlns:a16="http://schemas.microsoft.com/office/drawing/2014/main" xmlns="" id="{93EFAD91-4767-4F5D-8F42-BF6F9C1EB4F4}"/>
              </a:ext>
            </a:extLst>
          </p:cNvPr>
          <p:cNvSpPr txBox="1"/>
          <p:nvPr/>
        </p:nvSpPr>
        <p:spPr>
          <a:xfrm>
            <a:off x="3979610" y="3235388"/>
            <a:ext cx="7424530" cy="2031325"/>
          </a:xfrm>
          <a:prstGeom prst="rect">
            <a:avLst/>
          </a:prstGeom>
          <a:noFill/>
        </p:spPr>
        <p:txBody>
          <a:bodyPr wrap="square" rtlCol="0">
            <a:spAutoFit/>
          </a:bodyPr>
          <a:lstStyle/>
          <a:p>
            <a:r>
              <a:rPr lang="it-IT" dirty="0"/>
              <a:t>Lettura: erano stati programmati interventi di implementazione del numero dei posti disponibili in 35 nidi. Sono stati effettivamente realizzati in 33 nidi. Questi nidi sono in 20 comuni (perché alcuni comuni hanno più di un nido). </a:t>
            </a:r>
          </a:p>
          <a:p>
            <a:r>
              <a:rPr lang="it-IT" dirty="0"/>
              <a:t>Poiché non tutti gli interventi programmati sono stati realizzati, nel monitoraggio finanziario dovrebbero essere indicate delle risorse NON impegnate.</a:t>
            </a:r>
          </a:p>
        </p:txBody>
      </p:sp>
      <p:pic>
        <p:nvPicPr>
          <p:cNvPr id="3" name="Immagine 2">
            <a:extLst>
              <a:ext uri="{FF2B5EF4-FFF2-40B4-BE49-F238E27FC236}">
                <a16:creationId xmlns:a16="http://schemas.microsoft.com/office/drawing/2014/main" xmlns="" id="{90870E97-4F6A-4638-A371-DC395278A7E7}"/>
              </a:ext>
            </a:extLst>
          </p:cNvPr>
          <p:cNvPicPr>
            <a:picLocks noChangeAspect="1"/>
          </p:cNvPicPr>
          <p:nvPr/>
        </p:nvPicPr>
        <p:blipFill>
          <a:blip r:embed="rId2"/>
          <a:stretch>
            <a:fillRect/>
          </a:stretch>
        </p:blipFill>
        <p:spPr>
          <a:xfrm>
            <a:off x="7691875" y="6065451"/>
            <a:ext cx="2420324" cy="792549"/>
          </a:xfrm>
          <a:prstGeom prst="rect">
            <a:avLst/>
          </a:prstGeom>
        </p:spPr>
      </p:pic>
    </p:spTree>
    <p:extLst>
      <p:ext uri="{BB962C8B-B14F-4D97-AF65-F5344CB8AC3E}">
        <p14:creationId xmlns:p14="http://schemas.microsoft.com/office/powerpoint/2010/main" val="456457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CDF1024-EAA6-4111-A82E-892E4FA6B8E3}"/>
              </a:ext>
            </a:extLst>
          </p:cNvPr>
          <p:cNvSpPr>
            <a:spLocks noGrp="1"/>
          </p:cNvSpPr>
          <p:nvPr>
            <p:ph type="title"/>
          </p:nvPr>
        </p:nvSpPr>
        <p:spPr>
          <a:xfrm>
            <a:off x="818321" y="170436"/>
            <a:ext cx="10820400" cy="571685"/>
          </a:xfrm>
        </p:spPr>
        <p:txBody>
          <a:bodyPr/>
          <a:lstStyle/>
          <a:p>
            <a:r>
              <a:rPr lang="it-IT" dirty="0"/>
              <a:t>MONITORAGGIO QUANTITATIVO</a:t>
            </a:r>
          </a:p>
        </p:txBody>
      </p:sp>
      <p:graphicFrame>
        <p:nvGraphicFramePr>
          <p:cNvPr id="4" name="Tabella 3">
            <a:extLst>
              <a:ext uri="{FF2B5EF4-FFF2-40B4-BE49-F238E27FC236}">
                <a16:creationId xmlns:a16="http://schemas.microsoft.com/office/drawing/2014/main" xmlns="" id="{7AF46E0D-BDDB-426F-8510-F6E25CE7660D}"/>
              </a:ext>
            </a:extLst>
          </p:cNvPr>
          <p:cNvGraphicFramePr>
            <a:graphicFrameLocks noGrp="1"/>
          </p:cNvGraphicFramePr>
          <p:nvPr>
            <p:extLst>
              <p:ext uri="{D42A27DB-BD31-4B8C-83A1-F6EECF244321}">
                <p14:modId xmlns:p14="http://schemas.microsoft.com/office/powerpoint/2010/main" val="1150558467"/>
              </p:ext>
            </p:extLst>
          </p:nvPr>
        </p:nvGraphicFramePr>
        <p:xfrm>
          <a:off x="818321" y="820268"/>
          <a:ext cx="3089046" cy="2252580"/>
        </p:xfrm>
        <a:graphic>
          <a:graphicData uri="http://schemas.openxmlformats.org/drawingml/2006/table">
            <a:tbl>
              <a:tblPr/>
              <a:tblGrid>
                <a:gridCol w="3089046">
                  <a:extLst>
                    <a:ext uri="{9D8B030D-6E8A-4147-A177-3AD203B41FA5}">
                      <a16:colId xmlns:a16="http://schemas.microsoft.com/office/drawing/2014/main" xmlns="" val="892309361"/>
                    </a:ext>
                  </a:extLst>
                </a:gridCol>
              </a:tblGrid>
              <a:tr h="398932">
                <a:tc>
                  <a:txBody>
                    <a:bodyPr/>
                    <a:lstStyle/>
                    <a:p>
                      <a:pPr algn="ctr" fontAlgn="ctr"/>
                      <a:r>
                        <a:rPr lang="it-IT" sz="1200" b="1" i="0" u="none" strike="noStrike" dirty="0">
                          <a:solidFill>
                            <a:srgbClr val="000000"/>
                          </a:solidFill>
                          <a:effectLst/>
                          <a:latin typeface="Calibri" panose="020F0502020204030204" pitchFamily="34" charset="0"/>
                        </a:rPr>
                        <a:t>Tipologia intervento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24709348"/>
                  </a:ext>
                </a:extLst>
              </a:tr>
              <a:tr h="596348">
                <a:tc>
                  <a:txBody>
                    <a:bodyPr/>
                    <a:lstStyle/>
                    <a:p>
                      <a:pPr algn="l" fontAlgn="ctr"/>
                      <a:r>
                        <a:rPr lang="it-IT" sz="1200" b="0" i="0" u="none" strike="noStrike" dirty="0">
                          <a:solidFill>
                            <a:srgbClr val="00B050"/>
                          </a:solidFill>
                          <a:effectLst/>
                          <a:latin typeface="Calibri" panose="020F0502020204030204" pitchFamily="34" charset="0"/>
                        </a:rPr>
                        <a:t>Restauro, risanamento, messa in sicurezza di strutture per scuole dell'infanzia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03308926"/>
                  </a:ext>
                </a:extLst>
              </a:tr>
              <a:tr h="685800">
                <a:tc>
                  <a:txBody>
                    <a:bodyPr/>
                    <a:lstStyle/>
                    <a:p>
                      <a:pPr algn="l" fontAlgn="ctr"/>
                      <a:r>
                        <a:rPr lang="it-IT" sz="1200" b="0" i="0" u="none" strike="noStrike" dirty="0">
                          <a:solidFill>
                            <a:schemeClr val="accent3">
                              <a:lumMod val="75000"/>
                            </a:schemeClr>
                          </a:solidFill>
                          <a:effectLst/>
                          <a:latin typeface="Calibri" panose="020F0502020204030204" pitchFamily="34" charset="0"/>
                        </a:rPr>
                        <a:t>Nuove costruzioni adibite a servizi  educativi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88165827"/>
                  </a:ext>
                </a:extLst>
              </a:tr>
              <a:tr h="571500">
                <a:tc>
                  <a:txBody>
                    <a:bodyPr/>
                    <a:lstStyle/>
                    <a:p>
                      <a:pPr algn="l" fontAlgn="ctr"/>
                      <a:endParaRPr lang="it-IT"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59691830"/>
                  </a:ext>
                </a:extLst>
              </a:tr>
            </a:tbl>
          </a:graphicData>
        </a:graphic>
      </p:graphicFrame>
      <p:graphicFrame>
        <p:nvGraphicFramePr>
          <p:cNvPr id="5" name="Tabella 4">
            <a:extLst>
              <a:ext uri="{FF2B5EF4-FFF2-40B4-BE49-F238E27FC236}">
                <a16:creationId xmlns:a16="http://schemas.microsoft.com/office/drawing/2014/main" xmlns="" id="{D354FC7B-E1DC-40E8-A7FF-6B5F168CC91D}"/>
              </a:ext>
            </a:extLst>
          </p:cNvPr>
          <p:cNvGraphicFramePr>
            <a:graphicFrameLocks noGrp="1"/>
          </p:cNvGraphicFramePr>
          <p:nvPr>
            <p:extLst>
              <p:ext uri="{D42A27DB-BD31-4B8C-83A1-F6EECF244321}">
                <p14:modId xmlns:p14="http://schemas.microsoft.com/office/powerpoint/2010/main" val="224352468"/>
              </p:ext>
            </p:extLst>
          </p:nvPr>
        </p:nvGraphicFramePr>
        <p:xfrm>
          <a:off x="3907367" y="673123"/>
          <a:ext cx="7569016" cy="2349325"/>
        </p:xfrm>
        <a:graphic>
          <a:graphicData uri="http://schemas.openxmlformats.org/drawingml/2006/table">
            <a:tbl>
              <a:tblPr/>
              <a:tblGrid>
                <a:gridCol w="1948366">
                  <a:extLst>
                    <a:ext uri="{9D8B030D-6E8A-4147-A177-3AD203B41FA5}">
                      <a16:colId xmlns:a16="http://schemas.microsoft.com/office/drawing/2014/main" xmlns="" val="1962054261"/>
                    </a:ext>
                  </a:extLst>
                </a:gridCol>
                <a:gridCol w="1451723">
                  <a:extLst>
                    <a:ext uri="{9D8B030D-6E8A-4147-A177-3AD203B41FA5}">
                      <a16:colId xmlns:a16="http://schemas.microsoft.com/office/drawing/2014/main" xmlns="" val="3342354061"/>
                    </a:ext>
                  </a:extLst>
                </a:gridCol>
                <a:gridCol w="2277867">
                  <a:extLst>
                    <a:ext uri="{9D8B030D-6E8A-4147-A177-3AD203B41FA5}">
                      <a16:colId xmlns:a16="http://schemas.microsoft.com/office/drawing/2014/main" xmlns="" val="2981385290"/>
                    </a:ext>
                  </a:extLst>
                </a:gridCol>
                <a:gridCol w="1891060">
                  <a:extLst>
                    <a:ext uri="{9D8B030D-6E8A-4147-A177-3AD203B41FA5}">
                      <a16:colId xmlns:a16="http://schemas.microsoft.com/office/drawing/2014/main" xmlns="" val="3167623336"/>
                    </a:ext>
                  </a:extLst>
                </a:gridCol>
              </a:tblGrid>
              <a:tr h="206694">
                <a:tc gridSpan="4">
                  <a:txBody>
                    <a:bodyPr/>
                    <a:lstStyle/>
                    <a:p>
                      <a:pPr algn="ctr" fontAlgn="b"/>
                      <a:r>
                        <a:rPr lang="it-IT" sz="1200" b="1" i="0" u="none" strike="noStrike">
                          <a:solidFill>
                            <a:srgbClr val="000000"/>
                          </a:solidFill>
                          <a:effectLst/>
                          <a:latin typeface="Calibri" panose="020F0502020204030204" pitchFamily="34" charset="0"/>
                        </a:rPr>
                        <a:t>MONITORAGGIO QUANTITATIVO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759362952"/>
                  </a:ext>
                </a:extLst>
              </a:tr>
              <a:tr h="273122">
                <a:tc>
                  <a:txBody>
                    <a:bodyPr/>
                    <a:lstStyle/>
                    <a:p>
                      <a:pPr algn="ctr" fontAlgn="ctr"/>
                      <a:r>
                        <a:rPr lang="it-IT" sz="1200" b="1" i="0" u="none" strike="noStrike">
                          <a:solidFill>
                            <a:srgbClr val="000000"/>
                          </a:solidFill>
                          <a:effectLst/>
                          <a:latin typeface="Calibri" panose="020F0502020204030204" pitchFamily="34" charset="0"/>
                        </a:rPr>
                        <a:t>Numero di interventi previsti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1" i="0" u="none" strike="noStrike">
                          <a:solidFill>
                            <a:srgbClr val="000000"/>
                          </a:solidFill>
                          <a:effectLst/>
                          <a:latin typeface="Calibri" panose="020F0502020204030204" pitchFamily="34" charset="0"/>
                        </a:rPr>
                        <a:t>Numero di interventi  realizzati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1" i="0" u="none" strike="noStrike">
                          <a:solidFill>
                            <a:srgbClr val="000000"/>
                          </a:solidFill>
                          <a:effectLst/>
                          <a:latin typeface="Calibri" panose="020F0502020204030204" pitchFamily="34" charset="0"/>
                        </a:rPr>
                        <a:t>Numero di interventi   in corso di realizzazione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1" i="0" u="none" strike="noStrike">
                          <a:solidFill>
                            <a:srgbClr val="000000"/>
                          </a:solidFill>
                          <a:effectLst/>
                          <a:latin typeface="Calibri" panose="020F0502020204030204" pitchFamily="34" charset="0"/>
                        </a:rPr>
                        <a:t>Numero comuni coinvolti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17007691"/>
                  </a:ext>
                </a:extLst>
              </a:tr>
              <a:tr h="522342">
                <a:tc>
                  <a:txBody>
                    <a:bodyPr/>
                    <a:lstStyle/>
                    <a:p>
                      <a:pPr algn="ctr" fontAlgn="ctr"/>
                      <a:r>
                        <a:rPr lang="it-IT" sz="1200" b="1" i="0" u="none" strike="noStrike" dirty="0">
                          <a:solidFill>
                            <a:srgbClr val="00B05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B05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B05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B05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3458570"/>
                  </a:ext>
                </a:extLst>
              </a:tr>
              <a:tr h="693957">
                <a:tc>
                  <a:txBody>
                    <a:bodyPr/>
                    <a:lstStyle/>
                    <a:p>
                      <a:pPr algn="ctr" fontAlgn="ctr"/>
                      <a:r>
                        <a:rPr lang="it-IT" sz="1200" b="1" i="0" u="none" strike="noStrike" dirty="0">
                          <a:solidFill>
                            <a:schemeClr val="accent3">
                              <a:lumMod val="75000"/>
                            </a:schemeClr>
                          </a:solidFill>
                          <a:effectLst/>
                          <a:latin typeface="Calibri" panose="020F0502020204030204" pitchFamily="34" charset="0"/>
                        </a:rPr>
                        <a:t>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chemeClr val="accent3">
                              <a:lumMod val="75000"/>
                            </a:schemeClr>
                          </a:solidFill>
                          <a:effectLst/>
                          <a:latin typeface="Calibri" panose="020F0502020204030204" pitchFamily="34" charset="0"/>
                        </a:rPr>
                        <a:t>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chemeClr val="accent3">
                              <a:lumMod val="75000"/>
                            </a:schemeClr>
                          </a:solidFill>
                          <a:effectLst/>
                          <a:latin typeface="Calibri" panose="020F0502020204030204" pitchFamily="34" charset="0"/>
                        </a:rPr>
                        <a:t>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chemeClr val="accent3">
                              <a:lumMod val="75000"/>
                            </a:schemeClr>
                          </a:solidFill>
                          <a:effectLst/>
                          <a:latin typeface="Calibri" panose="020F0502020204030204" pitchFamily="34" charset="0"/>
                        </a:rPr>
                        <a:t>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39539482"/>
                  </a:ext>
                </a:extLst>
              </a:tr>
              <a:tr h="551047">
                <a:tc>
                  <a:txBody>
                    <a:bodyPr/>
                    <a:lstStyle/>
                    <a:p>
                      <a:pPr algn="ctr" fontAlgn="ctr"/>
                      <a:r>
                        <a:rPr lang="it-IT" sz="12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37100747"/>
                  </a:ext>
                </a:extLst>
              </a:tr>
            </a:tbl>
          </a:graphicData>
        </a:graphic>
      </p:graphicFrame>
      <p:sp>
        <p:nvSpPr>
          <p:cNvPr id="6" name="CasellaDiTesto 5">
            <a:extLst>
              <a:ext uri="{FF2B5EF4-FFF2-40B4-BE49-F238E27FC236}">
                <a16:creationId xmlns:a16="http://schemas.microsoft.com/office/drawing/2014/main" xmlns="" id="{FBA67318-940A-4703-BD13-39DEA9584379}"/>
              </a:ext>
            </a:extLst>
          </p:cNvPr>
          <p:cNvSpPr txBox="1"/>
          <p:nvPr/>
        </p:nvSpPr>
        <p:spPr>
          <a:xfrm>
            <a:off x="675861" y="3296478"/>
            <a:ext cx="2743200" cy="646331"/>
          </a:xfrm>
          <a:prstGeom prst="rect">
            <a:avLst/>
          </a:prstGeom>
          <a:solidFill>
            <a:srgbClr val="FFFF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rPr>
              <a:t>Intervento=punto di offerta</a:t>
            </a:r>
          </a:p>
        </p:txBody>
      </p:sp>
      <p:sp>
        <p:nvSpPr>
          <p:cNvPr id="7" name="CasellaDiTesto 6">
            <a:extLst>
              <a:ext uri="{FF2B5EF4-FFF2-40B4-BE49-F238E27FC236}">
                <a16:creationId xmlns:a16="http://schemas.microsoft.com/office/drawing/2014/main" xmlns="" id="{93EFAD91-4767-4F5D-8F42-BF6F9C1EB4F4}"/>
              </a:ext>
            </a:extLst>
          </p:cNvPr>
          <p:cNvSpPr txBox="1"/>
          <p:nvPr/>
        </p:nvSpPr>
        <p:spPr>
          <a:xfrm>
            <a:off x="3979610" y="3072848"/>
            <a:ext cx="7659111" cy="1323439"/>
          </a:xfrm>
          <a:prstGeom prst="rect">
            <a:avLst/>
          </a:prstGeom>
          <a:noFill/>
        </p:spPr>
        <p:txBody>
          <a:bodyPr wrap="square" rtlCol="0">
            <a:spAutoFit/>
          </a:bodyPr>
          <a:lstStyle/>
          <a:p>
            <a:pPr lvl="0"/>
            <a:r>
              <a:rPr kumimoji="0" lang="it-IT" sz="1600" b="0" i="0" u="none" strike="noStrike" kern="1200" cap="none" spc="0" normalizeH="0" baseline="0" noProof="0" dirty="0">
                <a:ln>
                  <a:noFill/>
                </a:ln>
                <a:solidFill>
                  <a:srgbClr val="00B050"/>
                </a:solidFill>
                <a:effectLst/>
                <a:uLnTx/>
                <a:uFillTx/>
                <a:latin typeface="Century Gothic" panose="020B0502020202020204"/>
                <a:ea typeface="+mn-ea"/>
                <a:cs typeface="+mn-cs"/>
              </a:rPr>
              <a:t>Lettura: erano stati programmati interventi edilizi del </a:t>
            </a:r>
            <a:r>
              <a:rPr lang="it-IT" sz="1600" dirty="0">
                <a:solidFill>
                  <a:srgbClr val="00B050"/>
                </a:solidFill>
              </a:rPr>
              <a:t>tipo descritto per 10 scuole dell’infanzia. Di questi, 8 sono stati conclusi, 2 sono in corso di realizzazione (N.B. 8+2=10). Sono coinvolti 10 Comuni, perché ogni scuola si trova in un Comune diverso. Questo presuppone che TUTTE le risorse assegnate siano state impegnate.</a:t>
            </a:r>
            <a:endParaRPr kumimoji="0" lang="it-IT" sz="1600" b="0" i="0" u="none" strike="noStrike" kern="1200" cap="none" spc="0" normalizeH="0" baseline="0" noProof="0" dirty="0">
              <a:ln>
                <a:noFill/>
              </a:ln>
              <a:solidFill>
                <a:srgbClr val="00B050"/>
              </a:solidFill>
              <a:effectLst/>
              <a:uLnTx/>
              <a:uFillTx/>
              <a:latin typeface="Century Gothic" panose="020B0502020202020204"/>
              <a:ea typeface="+mn-ea"/>
              <a:cs typeface="+mn-cs"/>
            </a:endParaRPr>
          </a:p>
        </p:txBody>
      </p:sp>
      <p:sp>
        <p:nvSpPr>
          <p:cNvPr id="3" name="CasellaDiTesto 2">
            <a:extLst>
              <a:ext uri="{FF2B5EF4-FFF2-40B4-BE49-F238E27FC236}">
                <a16:creationId xmlns:a16="http://schemas.microsoft.com/office/drawing/2014/main" xmlns="" id="{EE868F9C-8B61-4563-BC81-BE673882C075}"/>
              </a:ext>
            </a:extLst>
          </p:cNvPr>
          <p:cNvSpPr txBox="1"/>
          <p:nvPr/>
        </p:nvSpPr>
        <p:spPr>
          <a:xfrm>
            <a:off x="1590261" y="4446687"/>
            <a:ext cx="9886122" cy="1200329"/>
          </a:xfrm>
          <a:prstGeom prst="rect">
            <a:avLst/>
          </a:prstGeom>
          <a:noFill/>
        </p:spPr>
        <p:txBody>
          <a:bodyPr wrap="square" rtlCol="0">
            <a:spAutoFit/>
          </a:bodyPr>
          <a:lstStyle/>
          <a:p>
            <a:r>
              <a:rPr lang="it-IT" dirty="0">
                <a:solidFill>
                  <a:schemeClr val="accent3">
                    <a:lumMod val="75000"/>
                  </a:schemeClr>
                </a:solidFill>
              </a:rPr>
              <a:t>Lettura: era in programma la costruzione di 3 nuovi nidi, tutti nello stesso Comune. 2 sono stati realizzati, il terzo progetto non è (ancora?) partito. Nelle caselle sulle risorse impegnate e non impegnate sarà indicato quanto utilizzato per i due nidi costruiti e quanto eventualmente non ancora impegnato </a:t>
            </a:r>
            <a:r>
              <a:rPr lang="it-IT" dirty="0">
                <a:solidFill>
                  <a:schemeClr val="bg1"/>
                </a:solidFill>
              </a:rPr>
              <a:t>per il terzo nido.</a:t>
            </a:r>
          </a:p>
        </p:txBody>
      </p:sp>
      <p:pic>
        <p:nvPicPr>
          <p:cNvPr id="8" name="Immagine 7">
            <a:extLst>
              <a:ext uri="{FF2B5EF4-FFF2-40B4-BE49-F238E27FC236}">
                <a16:creationId xmlns:a16="http://schemas.microsoft.com/office/drawing/2014/main" xmlns="" id="{3A571357-72E0-4577-86E4-6983295093CA}"/>
              </a:ext>
            </a:extLst>
          </p:cNvPr>
          <p:cNvPicPr>
            <a:picLocks noChangeAspect="1"/>
          </p:cNvPicPr>
          <p:nvPr/>
        </p:nvPicPr>
        <p:blipFill>
          <a:blip r:embed="rId2"/>
          <a:stretch>
            <a:fillRect/>
          </a:stretch>
        </p:blipFill>
        <p:spPr>
          <a:xfrm>
            <a:off x="9109069" y="5917725"/>
            <a:ext cx="2871456" cy="940275"/>
          </a:xfrm>
          <a:prstGeom prst="rect">
            <a:avLst/>
          </a:prstGeom>
        </p:spPr>
      </p:pic>
    </p:spTree>
    <p:extLst>
      <p:ext uri="{BB962C8B-B14F-4D97-AF65-F5344CB8AC3E}">
        <p14:creationId xmlns:p14="http://schemas.microsoft.com/office/powerpoint/2010/main" val="1420611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xmlns="" id="{416FC199-B8B2-40C7-9687-568B0A350AEA}"/>
              </a:ext>
            </a:extLst>
          </p:cNvPr>
          <p:cNvSpPr>
            <a:spLocks noGrp="1"/>
          </p:cNvSpPr>
          <p:nvPr>
            <p:ph type="body" sz="half" idx="2"/>
          </p:nvPr>
        </p:nvSpPr>
        <p:spPr>
          <a:xfrm>
            <a:off x="331305" y="97550"/>
            <a:ext cx="10840278" cy="999067"/>
          </a:xfrm>
        </p:spPr>
        <p:txBody>
          <a:bodyPr>
            <a:normAutofit/>
          </a:bodyPr>
          <a:lstStyle/>
          <a:p>
            <a:r>
              <a:rPr lang="it-IT" sz="2800" b="1" dirty="0"/>
              <a:t>COME SI CONTEGGIA IL NUMERO DEI COMUNI COINVOLTI?</a:t>
            </a:r>
          </a:p>
        </p:txBody>
      </p:sp>
      <p:sp>
        <p:nvSpPr>
          <p:cNvPr id="5" name="CasellaDiTesto 4">
            <a:extLst>
              <a:ext uri="{FF2B5EF4-FFF2-40B4-BE49-F238E27FC236}">
                <a16:creationId xmlns:a16="http://schemas.microsoft.com/office/drawing/2014/main" xmlns="" id="{18EF84BB-5D21-4B84-BB33-71BAA5DDEE7E}"/>
              </a:ext>
            </a:extLst>
          </p:cNvPr>
          <p:cNvSpPr txBox="1"/>
          <p:nvPr/>
        </p:nvSpPr>
        <p:spPr>
          <a:xfrm>
            <a:off x="1166191" y="1563757"/>
            <a:ext cx="10641496" cy="3486147"/>
          </a:xfrm>
          <a:prstGeom prst="rect">
            <a:avLst/>
          </a:prstGeom>
          <a:noFill/>
        </p:spPr>
        <p:txBody>
          <a:bodyPr wrap="square" rtlCol="0">
            <a:spAutoFit/>
          </a:bodyPr>
          <a:lstStyle/>
          <a:p>
            <a:pPr algn="just">
              <a:lnSpc>
                <a:spcPct val="107000"/>
              </a:lnSpc>
              <a:spcAft>
                <a:spcPts val="800"/>
              </a:spcAft>
            </a:pPr>
            <a:r>
              <a:rPr lang="it-IT" cap="all" dirty="0">
                <a:latin typeface="Calibri" panose="020F0502020204030204" pitchFamily="34" charset="0"/>
                <a:ea typeface="Calibri" panose="020F0502020204030204" pitchFamily="34" charset="0"/>
                <a:cs typeface="Times New Roman" panose="02020603050405020304" pitchFamily="18" charset="0"/>
              </a:rPr>
              <a:t>OGNI COMUNE SI DEVE CONTARE IN RELAZIONE AL TIPO DI INTERVENTO, </a:t>
            </a:r>
            <a:r>
              <a:rPr lang="it-IT" sz="2000" dirty="0">
                <a:latin typeface="Calibri" panose="020F0502020204030204" pitchFamily="34" charset="0"/>
                <a:ea typeface="Calibri" panose="020F0502020204030204" pitchFamily="34" charset="0"/>
                <a:cs typeface="Times New Roman" panose="02020603050405020304" pitchFamily="18" charset="0"/>
              </a:rPr>
              <a:t>PERCIÒ</a:t>
            </a:r>
            <a:r>
              <a:rPr lang="it-IT" cap="all" dirty="0">
                <a:latin typeface="Calibri" panose="020F0502020204030204" pitchFamily="34" charset="0"/>
                <a:ea typeface="Calibri" panose="020F0502020204030204" pitchFamily="34" charset="0"/>
                <a:cs typeface="Times New Roman" panose="02020603050405020304" pitchFamily="18" charset="0"/>
              </a:rPr>
              <a:t> LO STESSO COMUNE Può RITROVARSI Più VOLTE, MA SOLO IN RIGHE DIVERSE.</a:t>
            </a:r>
          </a:p>
          <a:p>
            <a:pPr algn="just">
              <a:lnSpc>
                <a:spcPct val="107000"/>
              </a:lnSpc>
              <a:spcAft>
                <a:spcPts val="800"/>
              </a:spcAft>
            </a:pPr>
            <a:r>
              <a:rPr lang="it-IT" sz="1800" cap="all" dirty="0">
                <a:effectLst/>
                <a:latin typeface="Calibri" panose="020F0502020204030204" pitchFamily="34" charset="0"/>
                <a:ea typeface="Calibri" panose="020F0502020204030204" pitchFamily="34" charset="0"/>
                <a:cs typeface="Times New Roman" panose="02020603050405020304" pitchFamily="18" charset="0"/>
              </a:rPr>
              <a:t>ES. </a:t>
            </a:r>
          </a:p>
          <a:p>
            <a:pPr algn="just">
              <a:lnSpc>
                <a:spcPct val="107000"/>
              </a:lnSpc>
              <a:spcAft>
                <a:spcPts val="800"/>
              </a:spcAft>
            </a:pPr>
            <a:r>
              <a:rPr lang="it-IT" sz="1800" cap="all" dirty="0">
                <a:effectLst/>
                <a:latin typeface="Calibri" panose="020F0502020204030204" pitchFamily="34" charset="0"/>
                <a:ea typeface="Calibri" panose="020F0502020204030204" pitchFamily="34" charset="0"/>
                <a:cs typeface="Times New Roman" panose="02020603050405020304" pitchFamily="18" charset="0"/>
              </a:rPr>
              <a:t>SE IN UNO STESSO COMUNE SONO STATI COSTRUITI 3 NIDI, </a:t>
            </a:r>
            <a:r>
              <a:rPr lang="it-IT" cap="all" dirty="0">
                <a:latin typeface="Calibri" panose="020F0502020204030204" pitchFamily="34" charset="0"/>
                <a:ea typeface="Calibri" panose="020F0502020204030204" pitchFamily="34" charset="0"/>
                <a:cs typeface="Times New Roman" panose="02020603050405020304" pitchFamily="18" charset="0"/>
              </a:rPr>
              <a:t>QUEL COMUNE NELLA RIGA</a:t>
            </a:r>
            <a:r>
              <a:rPr kumimoji="0" lang="it-IT" sz="1800" b="0" i="0" u="none" strike="noStrike" kern="1200" cap="all"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«Nuove costruzioni adibite a servizi  educativi» </a:t>
            </a:r>
            <a:r>
              <a:rPr lang="it-IT" dirty="0">
                <a:latin typeface="Calibri" panose="020F0502020204030204" pitchFamily="34" charset="0"/>
                <a:ea typeface="Calibri" panose="020F0502020204030204" pitchFamily="34" charset="0"/>
                <a:cs typeface="Times New Roman" panose="02020603050405020304" pitchFamily="18" charset="0"/>
              </a:rPr>
              <a:t>VERRÀ</a:t>
            </a:r>
            <a:r>
              <a:rPr lang="it-IT" cap="all" dirty="0">
                <a:latin typeface="Calibri" panose="020F0502020204030204" pitchFamily="34" charset="0"/>
                <a:ea typeface="Calibri" panose="020F0502020204030204" pitchFamily="34" charset="0"/>
                <a:cs typeface="Times New Roman" panose="02020603050405020304" pitchFamily="18" charset="0"/>
              </a:rPr>
              <a:t> CONTEGGIATO UNA SOLA VOLTA.</a:t>
            </a:r>
          </a:p>
          <a:p>
            <a:pPr algn="just">
              <a:lnSpc>
                <a:spcPct val="107000"/>
              </a:lnSpc>
              <a:spcAft>
                <a:spcPts val="800"/>
              </a:spcAft>
            </a:pPr>
            <a:endParaRPr lang="it-IT" cap="all"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cap="all" dirty="0">
                <a:effectLst/>
                <a:latin typeface="Calibri" panose="020F0502020204030204" pitchFamily="34" charset="0"/>
                <a:ea typeface="Calibri" panose="020F0502020204030204" pitchFamily="34" charset="0"/>
                <a:cs typeface="Times New Roman" panose="02020603050405020304" pitchFamily="18" charset="0"/>
              </a:rPr>
              <a:t>SE IN QUEL COMUNE SONO STATI COSTRUITI 3 NIDI, MA SONO ANCHE STATI FATTI INTERVENTI DI RIDUZIONE DELLE RETTE SU 5 SERVIZI EDUCATIVI, QUEL COMUNE </a:t>
            </a:r>
            <a:r>
              <a:rPr lang="it-IT" sz="1800" dirty="0">
                <a:effectLst/>
                <a:latin typeface="Calibri" panose="020F0502020204030204" pitchFamily="34" charset="0"/>
                <a:ea typeface="Calibri" panose="020F0502020204030204" pitchFamily="34" charset="0"/>
                <a:cs typeface="Times New Roman" panose="02020603050405020304" pitchFamily="18" charset="0"/>
              </a:rPr>
              <a:t>SARÀ</a:t>
            </a:r>
            <a:r>
              <a:rPr lang="it-IT" sz="1800" cap="all" dirty="0">
                <a:effectLst/>
                <a:latin typeface="Calibri" panose="020F0502020204030204" pitchFamily="34" charset="0"/>
                <a:ea typeface="Calibri" panose="020F0502020204030204" pitchFamily="34" charset="0"/>
                <a:cs typeface="Times New Roman" panose="02020603050405020304" pitchFamily="18" charset="0"/>
              </a:rPr>
              <a:t> CONTEGGIATO UNA PRIMA VOLTA NELLA RIGA «Nuove costruzioni adibite a servizi  educativi» E DI NUOVO NELLA RIGA «Riduzione rette a carico delle famiglie per i servizi educativi a gestione diretta»</a:t>
            </a:r>
          </a:p>
        </p:txBody>
      </p:sp>
      <p:pic>
        <p:nvPicPr>
          <p:cNvPr id="2" name="Immagine 1">
            <a:extLst>
              <a:ext uri="{FF2B5EF4-FFF2-40B4-BE49-F238E27FC236}">
                <a16:creationId xmlns:a16="http://schemas.microsoft.com/office/drawing/2014/main" xmlns="" id="{42FEF423-61B2-4066-9BF7-2D23988C7C28}"/>
              </a:ext>
            </a:extLst>
          </p:cNvPr>
          <p:cNvPicPr>
            <a:picLocks noChangeAspect="1"/>
          </p:cNvPicPr>
          <p:nvPr/>
        </p:nvPicPr>
        <p:blipFill>
          <a:blip r:embed="rId2"/>
          <a:stretch>
            <a:fillRect/>
          </a:stretch>
        </p:blipFill>
        <p:spPr>
          <a:xfrm>
            <a:off x="7783852" y="5781303"/>
            <a:ext cx="2990165" cy="979147"/>
          </a:xfrm>
          <a:prstGeom prst="rect">
            <a:avLst/>
          </a:prstGeom>
        </p:spPr>
      </p:pic>
    </p:spTree>
    <p:extLst>
      <p:ext uri="{BB962C8B-B14F-4D97-AF65-F5344CB8AC3E}">
        <p14:creationId xmlns:p14="http://schemas.microsoft.com/office/powerpoint/2010/main" val="547517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47C1456-2484-4B77-914A-1F557674E1D3}"/>
              </a:ext>
            </a:extLst>
          </p:cNvPr>
          <p:cNvSpPr>
            <a:spLocks noGrp="1"/>
          </p:cNvSpPr>
          <p:nvPr>
            <p:ph type="title"/>
          </p:nvPr>
        </p:nvSpPr>
        <p:spPr>
          <a:xfrm>
            <a:off x="269121" y="250058"/>
            <a:ext cx="2580096" cy="664342"/>
          </a:xfrm>
        </p:spPr>
        <p:txBody>
          <a:bodyPr/>
          <a:lstStyle/>
          <a:p>
            <a:r>
              <a:rPr lang="it-IT" dirty="0"/>
              <a:t>Infine…</a:t>
            </a:r>
          </a:p>
        </p:txBody>
      </p:sp>
      <p:graphicFrame>
        <p:nvGraphicFramePr>
          <p:cNvPr id="4" name="Tabella 3">
            <a:extLst>
              <a:ext uri="{FF2B5EF4-FFF2-40B4-BE49-F238E27FC236}">
                <a16:creationId xmlns:a16="http://schemas.microsoft.com/office/drawing/2014/main" xmlns="" id="{B5CA5EDB-2929-4EB1-886F-CD4309F04545}"/>
              </a:ext>
            </a:extLst>
          </p:cNvPr>
          <p:cNvGraphicFramePr>
            <a:graphicFrameLocks noGrp="1"/>
          </p:cNvGraphicFramePr>
          <p:nvPr>
            <p:extLst>
              <p:ext uri="{D42A27DB-BD31-4B8C-83A1-F6EECF244321}">
                <p14:modId xmlns:p14="http://schemas.microsoft.com/office/powerpoint/2010/main" val="2757714285"/>
              </p:ext>
            </p:extLst>
          </p:nvPr>
        </p:nvGraphicFramePr>
        <p:xfrm>
          <a:off x="420757" y="1371316"/>
          <a:ext cx="10820400" cy="872244"/>
        </p:xfrm>
        <a:graphic>
          <a:graphicData uri="http://schemas.openxmlformats.org/drawingml/2006/table">
            <a:tbl>
              <a:tblPr/>
              <a:tblGrid>
                <a:gridCol w="10820400">
                  <a:extLst>
                    <a:ext uri="{9D8B030D-6E8A-4147-A177-3AD203B41FA5}">
                      <a16:colId xmlns:a16="http://schemas.microsoft.com/office/drawing/2014/main" xmlns="" val="4196537669"/>
                    </a:ext>
                  </a:extLst>
                </a:gridCol>
              </a:tblGrid>
              <a:tr h="159124">
                <a:tc>
                  <a:txBody>
                    <a:bodyPr/>
                    <a:lstStyle/>
                    <a:p>
                      <a:pPr algn="l" fontAlgn="b"/>
                      <a:r>
                        <a:rPr lang="it-IT" sz="1000" b="1" i="0" u="none" strike="noStrike">
                          <a:solidFill>
                            <a:srgbClr val="000000"/>
                          </a:solidFill>
                          <a:effectLst/>
                          <a:latin typeface="Calibri" panose="020F0502020204030204" pitchFamily="34" charset="0"/>
                        </a:rPr>
                        <a:t>Breve relazione illustrativa e sintetiche annotazioni:</a:t>
                      </a:r>
                    </a:p>
                  </a:txBody>
                  <a:tcPr marL="7577" marR="7577" marT="75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1889087"/>
                  </a:ext>
                </a:extLst>
              </a:tr>
              <a:tr h="712267">
                <a:tc>
                  <a:txBody>
                    <a:bodyPr/>
                    <a:lstStyle/>
                    <a:p>
                      <a:pPr algn="l" fontAlgn="b"/>
                      <a:r>
                        <a:rPr lang="it-IT" sz="1000" b="0" i="0" u="none" strike="noStrike" dirty="0">
                          <a:solidFill>
                            <a:srgbClr val="000000"/>
                          </a:solidFill>
                          <a:effectLst/>
                          <a:latin typeface="Calibri" panose="020F0502020204030204" pitchFamily="34" charset="0"/>
                        </a:rPr>
                        <a:t> </a:t>
                      </a:r>
                    </a:p>
                  </a:txBody>
                  <a:tcPr marL="7577" marR="7577" marT="75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93753962"/>
                  </a:ext>
                </a:extLst>
              </a:tr>
            </a:tbl>
          </a:graphicData>
        </a:graphic>
      </p:graphicFrame>
      <p:sp>
        <p:nvSpPr>
          <p:cNvPr id="5" name="CasellaDiTesto 4">
            <a:extLst>
              <a:ext uri="{FF2B5EF4-FFF2-40B4-BE49-F238E27FC236}">
                <a16:creationId xmlns:a16="http://schemas.microsoft.com/office/drawing/2014/main" xmlns="" id="{54E3C4DC-1453-4F72-945A-F209436C01E5}"/>
              </a:ext>
            </a:extLst>
          </p:cNvPr>
          <p:cNvSpPr txBox="1"/>
          <p:nvPr/>
        </p:nvSpPr>
        <p:spPr>
          <a:xfrm>
            <a:off x="420757" y="2387794"/>
            <a:ext cx="5274365" cy="1200329"/>
          </a:xfrm>
          <a:prstGeom prst="rect">
            <a:avLst/>
          </a:prstGeom>
          <a:noFill/>
        </p:spPr>
        <p:txBody>
          <a:bodyPr wrap="square" rtlCol="0">
            <a:spAutoFit/>
          </a:bodyPr>
          <a:lstStyle/>
          <a:p>
            <a:r>
              <a:rPr lang="it-IT" dirty="0"/>
              <a:t>Inserire qui una </a:t>
            </a:r>
            <a:r>
              <a:rPr lang="it-IT" dirty="0">
                <a:solidFill>
                  <a:srgbClr val="FF0000"/>
                </a:solidFill>
              </a:rPr>
              <a:t>breve</a:t>
            </a:r>
            <a:r>
              <a:rPr lang="it-IT" dirty="0"/>
              <a:t> descrizione di quanto realizzato, eventuali note, osservazioni, precisazioni su quanto riportato nelle caselle precedenti. </a:t>
            </a:r>
          </a:p>
        </p:txBody>
      </p:sp>
      <p:sp>
        <p:nvSpPr>
          <p:cNvPr id="6" name="CasellaDiTesto 5">
            <a:extLst>
              <a:ext uri="{FF2B5EF4-FFF2-40B4-BE49-F238E27FC236}">
                <a16:creationId xmlns:a16="http://schemas.microsoft.com/office/drawing/2014/main" xmlns="" id="{7CBED2A2-ED0E-4A13-88BF-0108EF505DC6}"/>
              </a:ext>
            </a:extLst>
          </p:cNvPr>
          <p:cNvSpPr txBox="1"/>
          <p:nvPr/>
        </p:nvSpPr>
        <p:spPr>
          <a:xfrm>
            <a:off x="3485322" y="3465443"/>
            <a:ext cx="7951304" cy="1754326"/>
          </a:xfrm>
          <a:prstGeom prst="rect">
            <a:avLst/>
          </a:prstGeom>
          <a:noFill/>
        </p:spPr>
        <p:txBody>
          <a:bodyPr wrap="square" rtlCol="0">
            <a:spAutoFit/>
          </a:bodyPr>
          <a:lstStyle/>
          <a:p>
            <a:r>
              <a:rPr lang="it-IT" dirty="0"/>
              <a:t>N.B. Poiché </a:t>
            </a:r>
            <a:r>
              <a:rPr lang="it-IT" b="1" dirty="0"/>
              <a:t>le schede di monitoraggio sono note con anni di anticipo</a:t>
            </a:r>
            <a:r>
              <a:rPr lang="it-IT" dirty="0"/>
              <a:t>, NON ci dovrebbero essere postille, colonne o righe aggiunte. </a:t>
            </a:r>
          </a:p>
          <a:p>
            <a:r>
              <a:rPr lang="it-IT" dirty="0"/>
              <a:t>La scheda di monitoraggio è il corrispettivo a posteriori di quella di programmazione: se un Comune/una Regione ha programmato in coerenza con il d.lgs. 65/2017 e con il Piano pluriennale, il monitoraggio non dovrebbe creare problemi.</a:t>
            </a:r>
          </a:p>
        </p:txBody>
      </p:sp>
      <p:pic>
        <p:nvPicPr>
          <p:cNvPr id="7" name="Immagine 6">
            <a:extLst>
              <a:ext uri="{FF2B5EF4-FFF2-40B4-BE49-F238E27FC236}">
                <a16:creationId xmlns:a16="http://schemas.microsoft.com/office/drawing/2014/main" xmlns="" id="{2CEF97F1-A359-4EBF-9544-329F3ED7B8E1}"/>
              </a:ext>
            </a:extLst>
          </p:cNvPr>
          <p:cNvPicPr>
            <a:picLocks noChangeAspect="1"/>
          </p:cNvPicPr>
          <p:nvPr/>
        </p:nvPicPr>
        <p:blipFill>
          <a:blip r:embed="rId2"/>
          <a:stretch>
            <a:fillRect/>
          </a:stretch>
        </p:blipFill>
        <p:spPr>
          <a:xfrm>
            <a:off x="8035643" y="5991680"/>
            <a:ext cx="2645609" cy="866320"/>
          </a:xfrm>
          <a:prstGeom prst="rect">
            <a:avLst/>
          </a:prstGeom>
        </p:spPr>
      </p:pic>
    </p:spTree>
    <p:extLst>
      <p:ext uri="{BB962C8B-B14F-4D97-AF65-F5344CB8AC3E}">
        <p14:creationId xmlns:p14="http://schemas.microsoft.com/office/powerpoint/2010/main" val="2225465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ED790BA-F4FD-4488-9604-A973DC9214B5}"/>
              </a:ext>
            </a:extLst>
          </p:cNvPr>
          <p:cNvSpPr>
            <a:spLocks noGrp="1"/>
          </p:cNvSpPr>
          <p:nvPr>
            <p:ph type="title"/>
          </p:nvPr>
        </p:nvSpPr>
        <p:spPr/>
        <p:txBody>
          <a:bodyPr/>
          <a:lstStyle/>
          <a:p>
            <a:r>
              <a:rPr lang="it-IT" dirty="0"/>
              <a:t>avvertenza</a:t>
            </a:r>
          </a:p>
        </p:txBody>
      </p:sp>
      <p:sp>
        <p:nvSpPr>
          <p:cNvPr id="3" name="Segnaposto contenuto 2">
            <a:extLst>
              <a:ext uri="{FF2B5EF4-FFF2-40B4-BE49-F238E27FC236}">
                <a16:creationId xmlns:a16="http://schemas.microsoft.com/office/drawing/2014/main" xmlns="" id="{D7F687D0-0005-493D-8823-660A2F49C40E}"/>
              </a:ext>
            </a:extLst>
          </p:cNvPr>
          <p:cNvSpPr>
            <a:spLocks noGrp="1"/>
          </p:cNvSpPr>
          <p:nvPr>
            <p:ph idx="1"/>
          </p:nvPr>
        </p:nvSpPr>
        <p:spPr/>
        <p:txBody>
          <a:bodyPr/>
          <a:lstStyle/>
          <a:p>
            <a:pPr marL="0" indent="0">
              <a:buNone/>
            </a:pPr>
            <a:r>
              <a:rPr lang="it-IT" dirty="0"/>
              <a:t>IN BASE ALL’ACCORDO IN CONFERENZA UNIFICATA, LA SCHEDA RELATIVA ALL’E.F. 2018 RICALCA QUELLA DELL’E.F. 2017 ELABORATA DALLA CABINA DI REGIA</a:t>
            </a:r>
          </a:p>
          <a:p>
            <a:pPr marL="0" indent="0">
              <a:buNone/>
            </a:pPr>
            <a:endParaRPr lang="it-IT" dirty="0"/>
          </a:p>
          <a:p>
            <a:pPr marL="0" indent="0">
              <a:buNone/>
            </a:pPr>
            <a:r>
              <a:rPr lang="it-IT" dirty="0"/>
              <a:t>LA SCHEDA RELATIVA ALLE RISORSE DELL’E.F. DAL 2019 IN POI E’ LEGGERMENTE DIVERSA, UN PO’ PIU’ DETTAGLIATA</a:t>
            </a:r>
          </a:p>
          <a:p>
            <a:pPr marL="0" indent="0">
              <a:buNone/>
            </a:pPr>
            <a:endParaRPr lang="it-IT" dirty="0"/>
          </a:p>
          <a:p>
            <a:pPr marL="0" indent="0">
              <a:buNone/>
            </a:pPr>
            <a:r>
              <a:rPr lang="it-IT" dirty="0">
                <a:solidFill>
                  <a:srgbClr val="FF0000"/>
                </a:solidFill>
              </a:rPr>
              <a:t>CONOSCERE CON UN ANTICIPO DI ANNI GLI STRUMENTI DA UTILIZZARE, CONSENTE AI COMUNI DI INDIVIDUARE E ALLE REGIONI DI RACCOGLIERE LE INFORMAZIONI UTILI ALLA COMPILAZIONE</a:t>
            </a:r>
          </a:p>
        </p:txBody>
      </p:sp>
      <p:pic>
        <p:nvPicPr>
          <p:cNvPr id="4" name="Immagine 3">
            <a:extLst>
              <a:ext uri="{FF2B5EF4-FFF2-40B4-BE49-F238E27FC236}">
                <a16:creationId xmlns:a16="http://schemas.microsoft.com/office/drawing/2014/main" xmlns="" id="{CB45AFF4-810B-41B1-B6AB-5C335BA023C0}"/>
              </a:ext>
            </a:extLst>
          </p:cNvPr>
          <p:cNvPicPr>
            <a:picLocks noChangeAspect="1"/>
          </p:cNvPicPr>
          <p:nvPr/>
        </p:nvPicPr>
        <p:blipFill>
          <a:blip r:embed="rId2"/>
          <a:stretch>
            <a:fillRect/>
          </a:stretch>
        </p:blipFill>
        <p:spPr>
          <a:xfrm>
            <a:off x="8607287" y="5698172"/>
            <a:ext cx="3179134" cy="1041026"/>
          </a:xfrm>
          <a:prstGeom prst="rect">
            <a:avLst/>
          </a:prstGeom>
        </p:spPr>
      </p:pic>
    </p:spTree>
    <p:extLst>
      <p:ext uri="{BB962C8B-B14F-4D97-AF65-F5344CB8AC3E}">
        <p14:creationId xmlns:p14="http://schemas.microsoft.com/office/powerpoint/2010/main" val="2153280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F514F35-F0B1-4DE8-817A-05F0D5A3F836}"/>
              </a:ext>
            </a:extLst>
          </p:cNvPr>
          <p:cNvSpPr>
            <a:spLocks noGrp="1"/>
          </p:cNvSpPr>
          <p:nvPr>
            <p:ph type="ctrTitle"/>
          </p:nvPr>
        </p:nvSpPr>
        <p:spPr>
          <a:xfrm>
            <a:off x="3796747" y="450573"/>
            <a:ext cx="7944679" cy="1031075"/>
          </a:xfrm>
        </p:spPr>
        <p:txBody>
          <a:bodyPr>
            <a:noAutofit/>
          </a:bodyPr>
          <a:lstStyle/>
          <a:p>
            <a:r>
              <a:rPr lang="it-IT" sz="3600" b="1" dirty="0"/>
              <a:t>La scheda per l’</a:t>
            </a:r>
            <a:r>
              <a:rPr lang="it-IT" sz="3600" b="1" dirty="0" err="1"/>
              <a:t>e.f</a:t>
            </a:r>
            <a:r>
              <a:rPr lang="it-IT" sz="3600" b="1" dirty="0"/>
              <a:t>. 2019: invio entro 30 </a:t>
            </a:r>
            <a:r>
              <a:rPr lang="it-IT" sz="3600" b="1" dirty="0" err="1"/>
              <a:t>SETTembre</a:t>
            </a:r>
            <a:r>
              <a:rPr lang="it-IT" sz="3600" b="1" dirty="0"/>
              <a:t> 2022 </a:t>
            </a:r>
          </a:p>
        </p:txBody>
      </p:sp>
      <p:graphicFrame>
        <p:nvGraphicFramePr>
          <p:cNvPr id="4" name="Tabella 3">
            <a:extLst>
              <a:ext uri="{FF2B5EF4-FFF2-40B4-BE49-F238E27FC236}">
                <a16:creationId xmlns:a16="http://schemas.microsoft.com/office/drawing/2014/main" xmlns="" id="{4E359908-00DE-4A4F-A79A-57EC1E5C4D97}"/>
              </a:ext>
            </a:extLst>
          </p:cNvPr>
          <p:cNvGraphicFramePr>
            <a:graphicFrameLocks noGrp="1"/>
          </p:cNvGraphicFramePr>
          <p:nvPr>
            <p:extLst>
              <p:ext uri="{D42A27DB-BD31-4B8C-83A1-F6EECF244321}">
                <p14:modId xmlns:p14="http://schemas.microsoft.com/office/powerpoint/2010/main" val="2333333118"/>
              </p:ext>
            </p:extLst>
          </p:nvPr>
        </p:nvGraphicFramePr>
        <p:xfrm>
          <a:off x="609601" y="1481649"/>
          <a:ext cx="10919793" cy="4609240"/>
        </p:xfrm>
        <a:graphic>
          <a:graphicData uri="http://schemas.openxmlformats.org/drawingml/2006/table">
            <a:tbl>
              <a:tblPr/>
              <a:tblGrid>
                <a:gridCol w="388613">
                  <a:extLst>
                    <a:ext uri="{9D8B030D-6E8A-4147-A177-3AD203B41FA5}">
                      <a16:colId xmlns:a16="http://schemas.microsoft.com/office/drawing/2014/main" xmlns="" val="1474377352"/>
                    </a:ext>
                  </a:extLst>
                </a:gridCol>
                <a:gridCol w="1048787">
                  <a:extLst>
                    <a:ext uri="{9D8B030D-6E8A-4147-A177-3AD203B41FA5}">
                      <a16:colId xmlns:a16="http://schemas.microsoft.com/office/drawing/2014/main" xmlns="" val="1303235432"/>
                    </a:ext>
                  </a:extLst>
                </a:gridCol>
                <a:gridCol w="1049958">
                  <a:extLst>
                    <a:ext uri="{9D8B030D-6E8A-4147-A177-3AD203B41FA5}">
                      <a16:colId xmlns:a16="http://schemas.microsoft.com/office/drawing/2014/main" xmlns="" val="563933551"/>
                    </a:ext>
                  </a:extLst>
                </a:gridCol>
                <a:gridCol w="614524">
                  <a:extLst>
                    <a:ext uri="{9D8B030D-6E8A-4147-A177-3AD203B41FA5}">
                      <a16:colId xmlns:a16="http://schemas.microsoft.com/office/drawing/2014/main" xmlns="" val="2294172622"/>
                    </a:ext>
                  </a:extLst>
                </a:gridCol>
                <a:gridCol w="753815">
                  <a:extLst>
                    <a:ext uri="{9D8B030D-6E8A-4147-A177-3AD203B41FA5}">
                      <a16:colId xmlns:a16="http://schemas.microsoft.com/office/drawing/2014/main" xmlns="" val="922231691"/>
                    </a:ext>
                  </a:extLst>
                </a:gridCol>
                <a:gridCol w="515030">
                  <a:extLst>
                    <a:ext uri="{9D8B030D-6E8A-4147-A177-3AD203B41FA5}">
                      <a16:colId xmlns:a16="http://schemas.microsoft.com/office/drawing/2014/main" xmlns="" val="2647183919"/>
                    </a:ext>
                  </a:extLst>
                </a:gridCol>
                <a:gridCol w="512689">
                  <a:extLst>
                    <a:ext uri="{9D8B030D-6E8A-4147-A177-3AD203B41FA5}">
                      <a16:colId xmlns:a16="http://schemas.microsoft.com/office/drawing/2014/main" xmlns="" val="2704736357"/>
                    </a:ext>
                  </a:extLst>
                </a:gridCol>
                <a:gridCol w="524393">
                  <a:extLst>
                    <a:ext uri="{9D8B030D-6E8A-4147-A177-3AD203B41FA5}">
                      <a16:colId xmlns:a16="http://schemas.microsoft.com/office/drawing/2014/main" xmlns="" val="2628668986"/>
                    </a:ext>
                  </a:extLst>
                </a:gridCol>
                <a:gridCol w="523224">
                  <a:extLst>
                    <a:ext uri="{9D8B030D-6E8A-4147-A177-3AD203B41FA5}">
                      <a16:colId xmlns:a16="http://schemas.microsoft.com/office/drawing/2014/main" xmlns="" val="1200002790"/>
                    </a:ext>
                  </a:extLst>
                </a:gridCol>
                <a:gridCol w="594625">
                  <a:extLst>
                    <a:ext uri="{9D8B030D-6E8A-4147-A177-3AD203B41FA5}">
                      <a16:colId xmlns:a16="http://schemas.microsoft.com/office/drawing/2014/main" xmlns="" val="2853795280"/>
                    </a:ext>
                  </a:extLst>
                </a:gridCol>
                <a:gridCol w="603989">
                  <a:extLst>
                    <a:ext uri="{9D8B030D-6E8A-4147-A177-3AD203B41FA5}">
                      <a16:colId xmlns:a16="http://schemas.microsoft.com/office/drawing/2014/main" xmlns="" val="2112804790"/>
                    </a:ext>
                  </a:extLst>
                </a:gridCol>
                <a:gridCol w="603989">
                  <a:extLst>
                    <a:ext uri="{9D8B030D-6E8A-4147-A177-3AD203B41FA5}">
                      <a16:colId xmlns:a16="http://schemas.microsoft.com/office/drawing/2014/main" xmlns="" val="2536221727"/>
                    </a:ext>
                  </a:extLst>
                </a:gridCol>
                <a:gridCol w="538440">
                  <a:extLst>
                    <a:ext uri="{9D8B030D-6E8A-4147-A177-3AD203B41FA5}">
                      <a16:colId xmlns:a16="http://schemas.microsoft.com/office/drawing/2014/main" xmlns="" val="2847300303"/>
                    </a:ext>
                  </a:extLst>
                </a:gridCol>
                <a:gridCol w="571214">
                  <a:extLst>
                    <a:ext uri="{9D8B030D-6E8A-4147-A177-3AD203B41FA5}">
                      <a16:colId xmlns:a16="http://schemas.microsoft.com/office/drawing/2014/main" xmlns="" val="2099257380"/>
                    </a:ext>
                  </a:extLst>
                </a:gridCol>
                <a:gridCol w="571214">
                  <a:extLst>
                    <a:ext uri="{9D8B030D-6E8A-4147-A177-3AD203B41FA5}">
                      <a16:colId xmlns:a16="http://schemas.microsoft.com/office/drawing/2014/main" xmlns="" val="3108302614"/>
                    </a:ext>
                  </a:extLst>
                </a:gridCol>
                <a:gridCol w="543122">
                  <a:extLst>
                    <a:ext uri="{9D8B030D-6E8A-4147-A177-3AD203B41FA5}">
                      <a16:colId xmlns:a16="http://schemas.microsoft.com/office/drawing/2014/main" xmlns="" val="4225739642"/>
                    </a:ext>
                  </a:extLst>
                </a:gridCol>
                <a:gridCol w="540779">
                  <a:extLst>
                    <a:ext uri="{9D8B030D-6E8A-4147-A177-3AD203B41FA5}">
                      <a16:colId xmlns:a16="http://schemas.microsoft.com/office/drawing/2014/main" xmlns="" val="2689439174"/>
                    </a:ext>
                  </a:extLst>
                </a:gridCol>
                <a:gridCol w="421388">
                  <a:extLst>
                    <a:ext uri="{9D8B030D-6E8A-4147-A177-3AD203B41FA5}">
                      <a16:colId xmlns:a16="http://schemas.microsoft.com/office/drawing/2014/main" xmlns="" val="3139260360"/>
                    </a:ext>
                  </a:extLst>
                </a:gridCol>
              </a:tblGrid>
              <a:tr h="78613">
                <a:tc gridSpan="18">
                  <a:txBody>
                    <a:bodyPr/>
                    <a:lstStyle/>
                    <a:p>
                      <a:pPr algn="l" fontAlgn="b"/>
                      <a:r>
                        <a:rPr lang="it-IT" sz="400" b="1" i="0" u="none" strike="noStrike">
                          <a:solidFill>
                            <a:srgbClr val="000000"/>
                          </a:solidFill>
                          <a:effectLst/>
                          <a:latin typeface="Calibri" panose="020F0502020204030204" pitchFamily="34" charset="0"/>
                        </a:rPr>
                        <a:t>SCHEDA DI MONITORAGGIO REGIONALE e.f. 2019</a:t>
                      </a:r>
                    </a:p>
                  </a:txBody>
                  <a:tcPr marL="2209" marR="2209" marT="2209"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86725166"/>
                  </a:ext>
                </a:extLst>
              </a:tr>
              <a:tr h="380780">
                <a:tc gridSpan="18">
                  <a:txBody>
                    <a:bodyPr/>
                    <a:lstStyle/>
                    <a:p>
                      <a:pPr algn="ctr" fontAlgn="ctr"/>
                      <a:r>
                        <a:rPr lang="it-IT" sz="500" b="0" i="0" u="none" strike="noStrike">
                          <a:solidFill>
                            <a:srgbClr val="000000"/>
                          </a:solidFill>
                          <a:effectLst/>
                          <a:latin typeface="Calibri" panose="020F0502020204030204" pitchFamily="34" charset="0"/>
                        </a:rPr>
                        <a:t>SCHEDA DI MONITORAGGIO RISORSE FONDO 0-6 ANNO 2019 (D.M. 1160 del 19.12.2019) - REGIONE __________________________________________________</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3494716581"/>
                  </a:ext>
                </a:extLst>
              </a:tr>
              <a:tr h="55888">
                <a:tc rowSpan="4">
                  <a:txBody>
                    <a:bodyPr/>
                    <a:lstStyle/>
                    <a:p>
                      <a:pPr algn="ctr" fontAlgn="ctr"/>
                      <a:r>
                        <a:rPr lang="it-IT" sz="300" b="1" i="0" u="none" strike="noStrike">
                          <a:solidFill>
                            <a:srgbClr val="000000"/>
                          </a:solidFill>
                          <a:effectLst/>
                          <a:latin typeface="Calibri" panose="020F0502020204030204" pitchFamily="34" charset="0"/>
                        </a:rPr>
                        <a:t>Tipologia interventi</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gridSpan="2">
                  <a:txBody>
                    <a:bodyPr/>
                    <a:lstStyle/>
                    <a:p>
                      <a:pPr algn="ctr" fontAlgn="ctr"/>
                      <a:r>
                        <a:rPr lang="it-IT" sz="300" b="1" i="0" u="none" strike="noStrike">
                          <a:solidFill>
                            <a:srgbClr val="000000"/>
                          </a:solidFill>
                          <a:effectLst/>
                          <a:latin typeface="Calibri" panose="020F0502020204030204" pitchFamily="34" charset="0"/>
                        </a:rPr>
                        <a:t>Dettaglio interventi</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endParaRPr lang="it-IT"/>
                    </a:p>
                  </a:txBody>
                  <a:tcPr/>
                </a:tc>
                <a:tc rowSpan="4">
                  <a:txBody>
                    <a:bodyPr/>
                    <a:lstStyle/>
                    <a:p>
                      <a:pPr algn="ctr" fontAlgn="ctr"/>
                      <a:r>
                        <a:rPr lang="it-IT" sz="300" b="1" i="0" u="none" strike="noStrike">
                          <a:solidFill>
                            <a:srgbClr val="000000"/>
                          </a:solidFill>
                          <a:effectLst/>
                          <a:latin typeface="Calibri" panose="020F0502020204030204" pitchFamily="34" charset="0"/>
                        </a:rPr>
                        <a:t>Programmazione -          Piano di riparto risorse STATALI Fondo 0-6        D.M. 1160 del 19.12.2019</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it-IT" sz="300" b="1" i="0" u="none" strike="noStrike">
                          <a:solidFill>
                            <a:srgbClr val="000000"/>
                          </a:solidFill>
                          <a:effectLst/>
                          <a:latin typeface="Calibri" panose="020F0502020204030204" pitchFamily="34" charset="0"/>
                        </a:rPr>
                        <a:t>PROGRAMMAZIONE REGIONALE DEI SERVIZI EDUCATIVI PER L'INFANZIA E DELLE SCUOLE DELL'INFANZIA</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algn="ctr" fontAlgn="b"/>
                      <a:r>
                        <a:rPr lang="it-IT" sz="300" b="1" i="0" u="none" strike="noStrike">
                          <a:solidFill>
                            <a:srgbClr val="000000"/>
                          </a:solidFill>
                          <a:effectLst/>
                          <a:latin typeface="Calibri" panose="020F0502020204030204" pitchFamily="34" charset="0"/>
                        </a:rPr>
                        <a:t>MONITORAGGIO FINANZIARIO</a:t>
                      </a:r>
                    </a:p>
                  </a:txBody>
                  <a:tcPr marL="2209" marR="2209" marT="22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4">
                  <a:txBody>
                    <a:bodyPr/>
                    <a:lstStyle/>
                    <a:p>
                      <a:pPr algn="ctr" fontAlgn="b"/>
                      <a:r>
                        <a:rPr lang="it-IT" sz="300" b="1" i="0" u="none" strike="noStrike">
                          <a:solidFill>
                            <a:srgbClr val="000000"/>
                          </a:solidFill>
                          <a:effectLst/>
                          <a:latin typeface="Calibri" panose="020F0502020204030204" pitchFamily="34" charset="0"/>
                        </a:rPr>
                        <a:t>MONITORAGGIO QUANTITATIVO</a:t>
                      </a:r>
                    </a:p>
                  </a:txBody>
                  <a:tcPr marL="2209" marR="2209" marT="22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2542318514"/>
                  </a:ext>
                </a:extLst>
              </a:tr>
              <a:tr h="58959">
                <a:tc vMerge="1">
                  <a:txBody>
                    <a:bodyPr/>
                    <a:lstStyle/>
                    <a:p>
                      <a:endParaRPr lang="it-IT"/>
                    </a:p>
                  </a:txBody>
                  <a:tcPr/>
                </a:tc>
                <a:tc gridSpan="2" vMerge="1">
                  <a:txBody>
                    <a:bodyPr/>
                    <a:lstStyle/>
                    <a:p>
                      <a:endParaRPr lang="it-IT"/>
                    </a:p>
                  </a:txBody>
                  <a:tcPr/>
                </a:tc>
                <a:tc hMerge="1"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fontAlgn="b"/>
                      <a:r>
                        <a:rPr lang="it-IT" sz="300" b="1" i="0" u="none" strike="noStrike">
                          <a:solidFill>
                            <a:srgbClr val="000000"/>
                          </a:solidFill>
                          <a:effectLst/>
                          <a:latin typeface="Calibri" panose="020F0502020204030204" pitchFamily="34" charset="0"/>
                        </a:rPr>
                        <a:t>a</a:t>
                      </a:r>
                    </a:p>
                  </a:txBody>
                  <a:tcPr marL="2209" marR="2209" marT="220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300" b="1" i="0" u="none" strike="noStrike">
                          <a:solidFill>
                            <a:srgbClr val="000000"/>
                          </a:solidFill>
                          <a:effectLst/>
                          <a:latin typeface="Calibri" panose="020F0502020204030204" pitchFamily="34" charset="0"/>
                        </a:rPr>
                        <a:t>b</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300" b="1" i="0" u="none" strike="noStrike">
                          <a:solidFill>
                            <a:srgbClr val="000000"/>
                          </a:solidFill>
                          <a:effectLst/>
                          <a:latin typeface="Calibri" panose="020F0502020204030204" pitchFamily="34" charset="0"/>
                        </a:rPr>
                        <a:t>c</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300" b="1" i="0" u="none" strike="noStrike">
                          <a:solidFill>
                            <a:srgbClr val="000000"/>
                          </a:solidFill>
                          <a:effectLst/>
                          <a:latin typeface="Calibri" panose="020F0502020204030204" pitchFamily="34" charset="0"/>
                        </a:rPr>
                        <a:t>d</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300" b="1" i="0" u="none" strike="noStrike">
                          <a:solidFill>
                            <a:srgbClr val="000000"/>
                          </a:solidFill>
                          <a:effectLst/>
                          <a:latin typeface="Calibri" panose="020F0502020204030204" pitchFamily="34" charset="0"/>
                        </a:rPr>
                        <a:t>e</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300" b="1" i="0" u="none" strike="noStrike">
                          <a:solidFill>
                            <a:srgbClr val="000000"/>
                          </a:solidFill>
                          <a:effectLst/>
                          <a:latin typeface="Calibri" panose="020F0502020204030204" pitchFamily="34" charset="0"/>
                        </a:rPr>
                        <a:t>e1</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300" b="1" i="0" u="none" strike="noStrike">
                          <a:solidFill>
                            <a:srgbClr val="000000"/>
                          </a:solidFill>
                          <a:effectLst/>
                          <a:latin typeface="Calibri" panose="020F0502020204030204" pitchFamily="34" charset="0"/>
                        </a:rPr>
                        <a:t>e2</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300" b="1" i="0" u="none" strike="noStrike">
                          <a:solidFill>
                            <a:srgbClr val="000000"/>
                          </a:solidFill>
                          <a:effectLst/>
                          <a:latin typeface="Calibri" panose="020F0502020204030204" pitchFamily="34" charset="0"/>
                        </a:rPr>
                        <a:t>f</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g</a:t>
                      </a:r>
                    </a:p>
                  </a:txBody>
                  <a:tcPr marL="2209" marR="2209" marT="220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it-IT" sz="300" b="1" i="0" u="none" strike="noStrike">
                          <a:solidFill>
                            <a:srgbClr val="000000"/>
                          </a:solidFill>
                          <a:effectLst/>
                          <a:latin typeface="Calibri" panose="020F0502020204030204" pitchFamily="34" charset="0"/>
                        </a:rPr>
                        <a:t>Numero di interventi previsti in sede di programmazione</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it-IT" sz="300" b="1" i="0" u="none" strike="noStrike">
                          <a:solidFill>
                            <a:srgbClr val="000000"/>
                          </a:solidFill>
                          <a:effectLst/>
                          <a:latin typeface="Calibri" panose="020F0502020204030204" pitchFamily="34" charset="0"/>
                        </a:rPr>
                        <a:t>Numero di interventi  realizzati</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it-IT" sz="300" b="1" i="0" u="none" strike="noStrike">
                          <a:solidFill>
                            <a:srgbClr val="000000"/>
                          </a:solidFill>
                          <a:effectLst/>
                          <a:latin typeface="Calibri" panose="020F0502020204030204" pitchFamily="34" charset="0"/>
                        </a:rPr>
                        <a:t>Numero di interventi   in corso di realizzazione</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it-IT" sz="300" b="1" i="0" u="none" strike="noStrike">
                          <a:solidFill>
                            <a:srgbClr val="000000"/>
                          </a:solidFill>
                          <a:effectLst/>
                          <a:latin typeface="Calibri" panose="020F0502020204030204" pitchFamily="34" charset="0"/>
                        </a:rPr>
                        <a:t>Numero comuni coinvolti</a:t>
                      </a:r>
                    </a:p>
                  </a:txBody>
                  <a:tcPr marL="2209" marR="2209" marT="220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75921340"/>
                  </a:ext>
                </a:extLst>
              </a:tr>
              <a:tr h="114971">
                <a:tc vMerge="1">
                  <a:txBody>
                    <a:bodyPr/>
                    <a:lstStyle/>
                    <a:p>
                      <a:endParaRPr lang="it-IT"/>
                    </a:p>
                  </a:txBody>
                  <a:tcPr/>
                </a:tc>
                <a:tc gridSpan="2" vMerge="1">
                  <a:txBody>
                    <a:bodyPr/>
                    <a:lstStyle/>
                    <a:p>
                      <a:endParaRPr lang="it-IT"/>
                    </a:p>
                  </a:txBody>
                  <a:tcPr/>
                </a:tc>
                <a:tc hMerge="1"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fontAlgn="b"/>
                      <a:r>
                        <a:rPr lang="it-IT" sz="300" b="1" i="0" u="none" strike="noStrike">
                          <a:solidFill>
                            <a:srgbClr val="000000"/>
                          </a:solidFill>
                          <a:effectLst/>
                          <a:latin typeface="Calibri" panose="020F0502020204030204" pitchFamily="34" charset="0"/>
                        </a:rPr>
                        <a:t> </a:t>
                      </a:r>
                    </a:p>
                  </a:txBody>
                  <a:tcPr marL="2209" marR="2209" marT="220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300" b="1"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300" b="1" i="0" u="none" strike="noStrike">
                          <a:solidFill>
                            <a:srgbClr val="000000"/>
                          </a:solidFill>
                          <a:effectLst/>
                          <a:latin typeface="Calibri" panose="020F0502020204030204" pitchFamily="34" charset="0"/>
                        </a:rPr>
                        <a:t>(a+b)</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300" b="1"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300" b="1"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300" b="1"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300" b="1"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300" b="1" i="0" u="none" strike="noStrike">
                          <a:solidFill>
                            <a:srgbClr val="000000"/>
                          </a:solidFill>
                          <a:effectLst/>
                          <a:latin typeface="Calibri" panose="020F0502020204030204" pitchFamily="34" charset="0"/>
                        </a:rPr>
                        <a:t>(c-e)</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300" b="1" i="0" u="none" strike="noStrike">
                          <a:solidFill>
                            <a:srgbClr val="000000"/>
                          </a:solidFill>
                          <a:effectLst/>
                          <a:latin typeface="Calibri" panose="020F0502020204030204" pitchFamily="34" charset="0"/>
                        </a:rPr>
                        <a:t>[a- (e1 + e2)]</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1587473673"/>
                  </a:ext>
                </a:extLst>
              </a:tr>
              <a:tr h="815609">
                <a:tc vMerge="1">
                  <a:txBody>
                    <a:bodyPr/>
                    <a:lstStyle/>
                    <a:p>
                      <a:endParaRPr lang="it-IT"/>
                    </a:p>
                  </a:txBody>
                  <a:tcPr/>
                </a:tc>
                <a:tc gridSpan="2" vMerge="1">
                  <a:txBody>
                    <a:bodyPr/>
                    <a:lstStyle/>
                    <a:p>
                      <a:endParaRPr lang="it-IT"/>
                    </a:p>
                  </a:txBody>
                  <a:tcPr/>
                </a:tc>
                <a:tc hMerge="1"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Risorse assegnate  dal MI</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Finanziamento della Regione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Risorse complessive </a:t>
                      </a:r>
                      <a:r>
                        <a:rPr lang="it-IT" sz="300" b="1" i="0" u="sng" strike="noStrike">
                          <a:solidFill>
                            <a:srgbClr val="000000"/>
                          </a:solidFill>
                          <a:effectLst/>
                          <a:latin typeface="Calibri" panose="020F0502020204030204" pitchFamily="34" charset="0"/>
                        </a:rPr>
                        <a:t>assegnate </a:t>
                      </a:r>
                      <a:r>
                        <a:rPr lang="it-IT" sz="300" b="1" i="0" u="none" strike="noStrike">
                          <a:solidFill>
                            <a:srgbClr val="000000"/>
                          </a:solidFill>
                          <a:effectLst/>
                          <a:latin typeface="Calibri" panose="020F0502020204030204" pitchFamily="34" charset="0"/>
                        </a:rPr>
                        <a:t>ai Comuni</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Concorso da parte dei Comuni al finanziamento dello specifico intervento ai sensi dell'art. 8 c. 4 D.lgs. 65/2017</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Totale risorse </a:t>
                      </a:r>
                      <a:r>
                        <a:rPr lang="it-IT" sz="300" b="1" i="0" u="sng" strike="noStrike">
                          <a:solidFill>
                            <a:srgbClr val="000000"/>
                          </a:solidFill>
                          <a:effectLst/>
                          <a:latin typeface="Calibri" panose="020F0502020204030204" pitchFamily="34" charset="0"/>
                        </a:rPr>
                        <a:t>impegnate </a:t>
                      </a:r>
                      <a:r>
                        <a:rPr lang="it-IT" sz="300" b="1" i="0" u="none" strike="noStrike">
                          <a:solidFill>
                            <a:srgbClr val="000000"/>
                          </a:solidFill>
                          <a:effectLst/>
                          <a:latin typeface="Calibri" panose="020F0502020204030204" pitchFamily="34" charset="0"/>
                        </a:rPr>
                        <a:t>dai Comuni alla data del 30.7.2022</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di cui derivanti dal finanziamento MI per la realizzazione dell'intervento progettato e previsto dalla programmazione regionale</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di cui derivanti dal finanziamento MI per l'impiego di </a:t>
                      </a:r>
                      <a:r>
                        <a:rPr lang="it-IT" sz="300" b="1" i="1" u="none" strike="noStrike">
                          <a:solidFill>
                            <a:srgbClr val="000000"/>
                          </a:solidFill>
                          <a:effectLst/>
                          <a:latin typeface="Calibri" panose="020F0502020204030204" pitchFamily="34" charset="0"/>
                        </a:rPr>
                        <a:t>economie</a:t>
                      </a:r>
                      <a:r>
                        <a:rPr lang="it-IT" sz="300" b="1" i="0" u="none" strike="noStrike">
                          <a:solidFill>
                            <a:srgbClr val="000000"/>
                          </a:solidFill>
                          <a:effectLst/>
                          <a:latin typeface="Calibri" panose="020F0502020204030204" pitchFamily="34" charset="0"/>
                        </a:rPr>
                        <a:t>  (afferenti alle risorse 2019) in ulteriori attività  previste dalla programmazione regionale</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Totale risorse </a:t>
                      </a:r>
                      <a:r>
                        <a:rPr lang="it-IT" sz="300" b="1" i="0" u="sng" strike="noStrike">
                          <a:solidFill>
                            <a:srgbClr val="000000"/>
                          </a:solidFill>
                          <a:effectLst/>
                          <a:latin typeface="Calibri" panose="020F0502020204030204" pitchFamily="34" charset="0"/>
                        </a:rPr>
                        <a:t>assegnate ma non ancora impegnate</a:t>
                      </a:r>
                      <a:r>
                        <a:rPr lang="it-IT" sz="300" b="1" i="0" u="none" strike="noStrike">
                          <a:solidFill>
                            <a:srgbClr val="000000"/>
                          </a:solidFill>
                          <a:effectLst/>
                          <a:latin typeface="Calibri" panose="020F0502020204030204" pitchFamily="34" charset="0"/>
                        </a:rPr>
                        <a:t> dai Comuni</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di cui derivanti dal finanziamento MI</a:t>
                      </a:r>
                    </a:p>
                  </a:txBody>
                  <a:tcPr marL="2209" marR="2209" marT="220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2950005951"/>
                  </a:ext>
                </a:extLst>
              </a:tr>
              <a:tr h="104150">
                <a:tc rowSpan="8">
                  <a:txBody>
                    <a:bodyPr/>
                    <a:lstStyle/>
                    <a:p>
                      <a:pPr algn="ctr" fontAlgn="ctr"/>
                      <a:r>
                        <a:rPr lang="it-IT" sz="400" b="1" i="0" u="none" strike="noStrike">
                          <a:solidFill>
                            <a:srgbClr val="000000"/>
                          </a:solidFill>
                          <a:effectLst/>
                          <a:latin typeface="Calibri" panose="020F0502020204030204" pitchFamily="34" charset="0"/>
                        </a:rPr>
                        <a:t>A</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A1</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Nuove  costruzioni adibite a servizi  educativi</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a:txBody>
                    <a:bodyPr/>
                    <a:lstStyle/>
                    <a:p>
                      <a:pPr algn="l" fontAlgn="ctr"/>
                      <a:r>
                        <a:rPr lang="it-IT" sz="300" b="0"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a:txBody>
                    <a:bodyPr/>
                    <a:lstStyle/>
                    <a:p>
                      <a:pPr algn="l" fontAlgn="ctr"/>
                      <a:r>
                        <a:rPr lang="it-IT" sz="300" b="0"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30509571"/>
                  </a:ext>
                </a:extLst>
              </a:tr>
              <a:tr h="154996">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A2</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Restauro, risanamento, messa in sicurezza in strutture per servizi educativi</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67557266"/>
                  </a:ext>
                </a:extLst>
              </a:tr>
              <a:tr h="104150">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A3</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Nuove  costruzioni adibite  a  scuole dell'infanzia</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61460319"/>
                  </a:ext>
                </a:extLst>
              </a:tr>
              <a:tr h="154996">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A4</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Restauro,  risanamento,  messa in sicurezza  in strutture  per scuole dell'infanzia</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90834367"/>
                  </a:ext>
                </a:extLst>
              </a:tr>
              <a:tr h="104150">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A5</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Riqualificazione  arredi per servizi  educativi</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69253149"/>
                  </a:ext>
                </a:extLst>
              </a:tr>
              <a:tr h="104150">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A6</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Riqualificazione arredi  per  scuole infanzia paritarie</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00326229"/>
                  </a:ext>
                </a:extLst>
              </a:tr>
              <a:tr h="104150">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A7</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Riqualificazione arredi  per  scuole infanzia statali</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37081741"/>
                  </a:ext>
                </a:extLst>
              </a:tr>
              <a:tr h="105636">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A8</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Investimenti in strutture (edifici e arredi) per poli per l'infanzia</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75010206"/>
                  </a:ext>
                </a:extLst>
              </a:tr>
              <a:tr h="109201">
                <a:tc rowSpan="9">
                  <a:txBody>
                    <a:bodyPr/>
                    <a:lstStyle/>
                    <a:p>
                      <a:pPr algn="ctr" fontAlgn="ctr"/>
                      <a:r>
                        <a:rPr lang="it-IT" sz="400" b="1" i="0" u="none" strike="noStrike">
                          <a:solidFill>
                            <a:srgbClr val="000000"/>
                          </a:solidFill>
                          <a:effectLst/>
                          <a:latin typeface="Calibri" panose="020F0502020204030204" pitchFamily="34" charset="0"/>
                        </a:rPr>
                        <a:t>B</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B1</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Ampliamento dei servizi educativi (posti e/o orari) a gestione diretta </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l" fontAlgn="ctr"/>
                      <a:r>
                        <a:rPr lang="it-IT" sz="300" b="0"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9">
                  <a:txBody>
                    <a:bodyPr/>
                    <a:lstStyle/>
                    <a:p>
                      <a:pPr algn="l" fontAlgn="ctr"/>
                      <a:r>
                        <a:rPr lang="it-IT" sz="300" b="0"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53081089"/>
                  </a:ext>
                </a:extLst>
              </a:tr>
              <a:tr h="154996">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B2</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Ampliamento dei servizi educativi (posti e/o orari)  privati in appalto o in convenzione</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95430041"/>
                  </a:ext>
                </a:extLst>
              </a:tr>
              <a:tr h="154996">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B3</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Riduzione rette a carico delle famiglie per i servizi educativi a gestione diretta </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50598376"/>
                  </a:ext>
                </a:extLst>
              </a:tr>
              <a:tr h="154996">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B4</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Riduzione rette a carico delle famiglie per i servizi educativi  in  appalto o in convenzione</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86744170"/>
                  </a:ext>
                </a:extLst>
              </a:tr>
              <a:tr h="104150">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B5</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Interventi a favore delle scuole dell’infanzia paritarie comunali</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84713525"/>
                  </a:ext>
                </a:extLst>
              </a:tr>
              <a:tr h="154996">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B6</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Interventi a favore delle scuole dell’infanzia paritarie a gestione privata</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47933551"/>
                  </a:ext>
                </a:extLst>
              </a:tr>
              <a:tr h="104150">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B7</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Interventi a favore delle scuole dell’infanzia statali</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91528080"/>
                  </a:ext>
                </a:extLst>
              </a:tr>
              <a:tr h="104150">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B8</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Supporto a sezioni primavera già funzionanti</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90585337"/>
                  </a:ext>
                </a:extLst>
              </a:tr>
              <a:tr h="154996">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B9</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Attivazione nuove  sezioni primavera  (sezioni  non finanziate con  accordi  USR_Regioni)</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3206044"/>
                  </a:ext>
                </a:extLst>
              </a:tr>
              <a:tr h="154996">
                <a:tc rowSpan="4">
                  <a:txBody>
                    <a:bodyPr/>
                    <a:lstStyle/>
                    <a:p>
                      <a:pPr algn="ctr" fontAlgn="ctr"/>
                      <a:r>
                        <a:rPr lang="it-IT" sz="400" b="1" i="0" u="none" strike="noStrike">
                          <a:solidFill>
                            <a:srgbClr val="000000"/>
                          </a:solidFill>
                          <a:effectLst/>
                          <a:latin typeface="Calibri" panose="020F0502020204030204" pitchFamily="34" charset="0"/>
                        </a:rPr>
                        <a:t>C</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C1</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Realizzazione/potenziamento del coordinamento pedagogico per i servizi e/o per le scuole dell'infanzia</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it-IT" sz="300" b="0"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l" fontAlgn="ctr"/>
                      <a:r>
                        <a:rPr lang="it-IT" sz="300" b="0"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8862505"/>
                  </a:ext>
                </a:extLst>
              </a:tr>
              <a:tr h="104150">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C2</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Corsi di formazione per personale dei servizi educativi</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63336618"/>
                  </a:ext>
                </a:extLst>
              </a:tr>
              <a:tr h="104150">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C3</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Corsi di formazione per personale docente di scuole dell’infanzia</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68352487"/>
                  </a:ext>
                </a:extLst>
              </a:tr>
              <a:tr h="205842">
                <a:tc vMerge="1">
                  <a:txBody>
                    <a:bodyPr/>
                    <a:lstStyle/>
                    <a:p>
                      <a:endParaRPr lang="it-IT"/>
                    </a:p>
                  </a:txBody>
                  <a:tcPr/>
                </a:tc>
                <a:tc>
                  <a:txBody>
                    <a:bodyPr/>
                    <a:lstStyle/>
                    <a:p>
                      <a:pPr algn="ctr" fontAlgn="ctr"/>
                      <a:r>
                        <a:rPr lang="it-IT" sz="300" b="1" i="0" u="none" strike="noStrike">
                          <a:solidFill>
                            <a:srgbClr val="000000"/>
                          </a:solidFill>
                          <a:effectLst/>
                          <a:latin typeface="Calibri" panose="020F0502020204030204" pitchFamily="34" charset="0"/>
                        </a:rPr>
                        <a:t>C4</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300" b="0" i="0" u="none" strike="noStrike">
                          <a:solidFill>
                            <a:srgbClr val="000000"/>
                          </a:solidFill>
                          <a:effectLst/>
                          <a:latin typeface="Calibri" panose="020F0502020204030204" pitchFamily="34" charset="0"/>
                        </a:rPr>
                        <a:t>Corsi di formazione congiunti per personale dei servizi educativi e per personale docente di scuole dell’infanzia</a:t>
                      </a:r>
                    </a:p>
                  </a:txBody>
                  <a:tcPr marL="2209" marR="2209" marT="22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81005403"/>
                  </a:ext>
                </a:extLst>
              </a:tr>
              <a:tr h="157225">
                <a:tc gridSpan="3">
                  <a:txBody>
                    <a:bodyPr/>
                    <a:lstStyle/>
                    <a:p>
                      <a:pPr algn="r" fontAlgn="b"/>
                      <a:r>
                        <a:rPr lang="it-IT" sz="300" b="1" i="0" u="none" strike="noStrike">
                          <a:solidFill>
                            <a:srgbClr val="000000"/>
                          </a:solidFill>
                          <a:effectLst/>
                          <a:latin typeface="Calibri" panose="020F0502020204030204" pitchFamily="34" charset="0"/>
                        </a:rPr>
                        <a:t>TOTALE</a:t>
                      </a:r>
                    </a:p>
                  </a:txBody>
                  <a:tcPr marL="2209" marR="2209" marT="22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it-IT"/>
                    </a:p>
                  </a:txBody>
                  <a:tcPr/>
                </a:tc>
                <a:tc hMerge="1">
                  <a:txBody>
                    <a:bodyPr/>
                    <a:lstStyle/>
                    <a:p>
                      <a:endParaRPr lang="it-IT"/>
                    </a:p>
                  </a:txBody>
                  <a:tcPr/>
                </a:tc>
                <a:tc>
                  <a:txBody>
                    <a:bodyPr/>
                    <a:lstStyle/>
                    <a:p>
                      <a:pPr algn="l" fontAlgn="ctr"/>
                      <a:r>
                        <a:rPr lang="it-IT" sz="300" b="0" i="0" u="none" strike="noStrike">
                          <a:solidFill>
                            <a:srgbClr val="000000"/>
                          </a:solidFill>
                          <a:effectLst/>
                          <a:latin typeface="Calibri" panose="020F0502020204030204" pitchFamily="34" charset="0"/>
                        </a:rPr>
                        <a:t> </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ctr"/>
                      <a:r>
                        <a:rPr lang="it-IT" sz="300" b="0" i="0" u="none" strike="noStrike">
                          <a:solidFill>
                            <a:srgbClr val="000000"/>
                          </a:solidFill>
                          <a:effectLst/>
                          <a:latin typeface="Calibri" panose="020F0502020204030204" pitchFamily="34" charset="0"/>
                        </a:rPr>
                        <a:t> </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it-IT" sz="300" b="1" i="0" u="none" strike="noStrike">
                          <a:solidFill>
                            <a:srgbClr val="000000"/>
                          </a:solidFill>
                          <a:effectLst/>
                          <a:latin typeface="Calibri" panose="020F0502020204030204" pitchFamily="34" charset="0"/>
                        </a:rPr>
                        <a:t> </a:t>
                      </a:r>
                    </a:p>
                  </a:txBody>
                  <a:tcPr marL="2209" marR="2209" marT="22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2629424782"/>
                  </a:ext>
                </a:extLst>
              </a:tr>
              <a:tr h="55888">
                <a:tc>
                  <a:txBody>
                    <a:bodyPr/>
                    <a:lstStyle/>
                    <a:p>
                      <a:pPr algn="l"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t-IT" sz="300" b="0" i="0" u="none" strike="noStrike">
                        <a:solidFill>
                          <a:srgbClr val="000000"/>
                        </a:solidFill>
                        <a:effectLst/>
                        <a:latin typeface="Calibri" panose="020F0502020204030204" pitchFamily="34" charset="0"/>
                      </a:endParaRP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93600280"/>
                  </a:ext>
                </a:extLst>
              </a:tr>
              <a:tr h="63872">
                <a:tc gridSpan="5">
                  <a:txBody>
                    <a:bodyPr/>
                    <a:lstStyle/>
                    <a:p>
                      <a:pPr algn="l" fontAlgn="b"/>
                      <a:r>
                        <a:rPr lang="it-IT" sz="300" b="1" i="0" u="none" strike="noStrike">
                          <a:solidFill>
                            <a:srgbClr val="000000"/>
                          </a:solidFill>
                          <a:effectLst/>
                          <a:latin typeface="Calibri" panose="020F0502020204030204" pitchFamily="34" charset="0"/>
                        </a:rPr>
                        <a:t>Numero complessivo dei Comuni che hanno impegnato tutte le risorse assegnate: </a:t>
                      </a:r>
                    </a:p>
                  </a:txBody>
                  <a:tcPr marL="2209" marR="2209" marT="2209"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300" b="0" i="0" u="none" strike="noStrike">
                          <a:solidFill>
                            <a:srgbClr val="000000"/>
                          </a:solidFill>
                          <a:effectLst/>
                          <a:latin typeface="Calibri" panose="020F0502020204030204" pitchFamily="34" charset="0"/>
                        </a:rPr>
                        <a:t> </a:t>
                      </a: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300" b="0" i="0" u="none" strike="noStrike">
                          <a:solidFill>
                            <a:srgbClr val="000000"/>
                          </a:solidFill>
                          <a:effectLst/>
                          <a:latin typeface="Calibri" panose="020F0502020204030204" pitchFamily="34" charset="0"/>
                        </a:rPr>
                        <a:t> </a:t>
                      </a: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300" b="0" i="0" u="none" strike="noStrike">
                          <a:solidFill>
                            <a:srgbClr val="000000"/>
                          </a:solidFill>
                          <a:effectLst/>
                          <a:latin typeface="Calibri" panose="020F0502020204030204" pitchFamily="34" charset="0"/>
                        </a:rPr>
                        <a:t> </a:t>
                      </a: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300" b="0" i="0" u="none" strike="noStrike">
                          <a:solidFill>
                            <a:srgbClr val="000000"/>
                          </a:solidFill>
                          <a:effectLst/>
                          <a:latin typeface="Calibri" panose="020F0502020204030204" pitchFamily="34" charset="0"/>
                        </a:rPr>
                        <a:t> </a:t>
                      </a:r>
                    </a:p>
                  </a:txBody>
                  <a:tcPr marL="2209" marR="2209" marT="2209"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7485802"/>
                  </a:ext>
                </a:extLst>
              </a:tr>
              <a:tr h="63872">
                <a:tc gridSpan="18">
                  <a:txBody>
                    <a:bodyPr/>
                    <a:lstStyle/>
                    <a:p>
                      <a:pPr algn="l" fontAlgn="b"/>
                      <a:r>
                        <a:rPr lang="it-IT" sz="300" b="1" i="0" u="none" strike="noStrike">
                          <a:solidFill>
                            <a:srgbClr val="000000"/>
                          </a:solidFill>
                          <a:effectLst/>
                          <a:latin typeface="Calibri" panose="020F0502020204030204" pitchFamily="34" charset="0"/>
                        </a:rPr>
                        <a:t>Numero complessivo dei Comuni che hanno impegnato parzialmente le risorse assegnate: </a:t>
                      </a:r>
                    </a:p>
                  </a:txBody>
                  <a:tcPr marL="2209" marR="2209" marT="22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2299448262"/>
                  </a:ext>
                </a:extLst>
              </a:tr>
              <a:tr h="61416">
                <a:tc gridSpan="18">
                  <a:txBody>
                    <a:bodyPr/>
                    <a:lstStyle/>
                    <a:p>
                      <a:pPr algn="l" fontAlgn="t"/>
                      <a:r>
                        <a:rPr lang="it-IT" sz="300" b="1" i="0" u="none" strike="noStrike" dirty="0">
                          <a:solidFill>
                            <a:srgbClr val="000000"/>
                          </a:solidFill>
                          <a:effectLst/>
                          <a:latin typeface="Calibri" panose="020F0502020204030204" pitchFamily="34" charset="0"/>
                        </a:rPr>
                        <a:t>Breve relazione illustrativa e </a:t>
                      </a:r>
                      <a:r>
                        <a:rPr lang="it-IT" sz="300" b="1" i="0" u="none" strike="noStrike" dirty="0" err="1">
                          <a:solidFill>
                            <a:srgbClr val="000000"/>
                          </a:solidFill>
                          <a:effectLst/>
                          <a:latin typeface="Calibri" panose="020F0502020204030204" pitchFamily="34" charset="0"/>
                        </a:rPr>
                        <a:t>sintentiche</a:t>
                      </a:r>
                      <a:r>
                        <a:rPr lang="it-IT" sz="300" b="1" i="0" u="none" strike="noStrike" dirty="0">
                          <a:solidFill>
                            <a:srgbClr val="000000"/>
                          </a:solidFill>
                          <a:effectLst/>
                          <a:latin typeface="Calibri" panose="020F0502020204030204" pitchFamily="34" charset="0"/>
                        </a:rPr>
                        <a:t> annotazioni:</a:t>
                      </a:r>
                    </a:p>
                  </a:txBody>
                  <a:tcPr marL="2209" marR="2209" marT="22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800317108"/>
                  </a:ext>
                </a:extLst>
              </a:tr>
            </a:tbl>
          </a:graphicData>
        </a:graphic>
      </p:graphicFrame>
      <p:pic>
        <p:nvPicPr>
          <p:cNvPr id="5" name="Immagine 4">
            <a:extLst>
              <a:ext uri="{FF2B5EF4-FFF2-40B4-BE49-F238E27FC236}">
                <a16:creationId xmlns:a16="http://schemas.microsoft.com/office/drawing/2014/main" xmlns="" id="{EF66BA93-5C23-42E3-8723-5355DF8E3660}"/>
              </a:ext>
            </a:extLst>
          </p:cNvPr>
          <p:cNvPicPr>
            <a:picLocks noChangeAspect="1"/>
          </p:cNvPicPr>
          <p:nvPr/>
        </p:nvPicPr>
        <p:blipFill>
          <a:blip r:embed="rId2"/>
          <a:stretch>
            <a:fillRect/>
          </a:stretch>
        </p:blipFill>
        <p:spPr>
          <a:xfrm>
            <a:off x="9639157" y="6011152"/>
            <a:ext cx="2420322" cy="792549"/>
          </a:xfrm>
          <a:prstGeom prst="rect">
            <a:avLst/>
          </a:prstGeom>
        </p:spPr>
      </p:pic>
    </p:spTree>
    <p:extLst>
      <p:ext uri="{BB962C8B-B14F-4D97-AF65-F5344CB8AC3E}">
        <p14:creationId xmlns:p14="http://schemas.microsoft.com/office/powerpoint/2010/main" val="3416651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CE64634-D0CF-45E0-87B9-3AAA0A63AE93}"/>
              </a:ext>
            </a:extLst>
          </p:cNvPr>
          <p:cNvSpPr>
            <a:spLocks noGrp="1"/>
          </p:cNvSpPr>
          <p:nvPr>
            <p:ph type="title"/>
          </p:nvPr>
        </p:nvSpPr>
        <p:spPr>
          <a:xfrm>
            <a:off x="9615964" y="410818"/>
            <a:ext cx="2083903" cy="1674441"/>
          </a:xfrm>
        </p:spPr>
        <p:txBody>
          <a:bodyPr>
            <a:noAutofit/>
          </a:bodyPr>
          <a:lstStyle/>
          <a:p>
            <a:r>
              <a:rPr kumimoji="0" lang="it-IT" sz="2400" b="1" i="0" u="none" strike="noStrike" kern="1200" cap="all" spc="0" normalizeH="0" baseline="0" noProof="0" dirty="0">
                <a:ln>
                  <a:noFill/>
                </a:ln>
                <a:solidFill>
                  <a:srgbClr val="FF0000"/>
                </a:solidFill>
                <a:effectLst/>
                <a:uLnTx/>
                <a:uFillTx/>
                <a:latin typeface="Century Gothic" panose="020B0502020202020204"/>
                <a:ea typeface="+mj-ea"/>
                <a:cs typeface="+mj-cs"/>
              </a:rPr>
              <a:t>Che cosa cambia </a:t>
            </a:r>
            <a:br>
              <a:rPr kumimoji="0" lang="it-IT" sz="2400" b="1" i="0" u="none" strike="noStrike" kern="1200" cap="all" spc="0" normalizeH="0" baseline="0" noProof="0" dirty="0">
                <a:ln>
                  <a:noFill/>
                </a:ln>
                <a:solidFill>
                  <a:srgbClr val="FF0000"/>
                </a:solidFill>
                <a:effectLst/>
                <a:uLnTx/>
                <a:uFillTx/>
                <a:latin typeface="Century Gothic" panose="020B0502020202020204"/>
                <a:ea typeface="+mj-ea"/>
                <a:cs typeface="+mj-cs"/>
              </a:rPr>
            </a:br>
            <a:r>
              <a:rPr kumimoji="0" lang="it-IT" sz="2400" b="1" i="0" u="none" strike="noStrike" kern="1200" cap="all" spc="0" normalizeH="0" baseline="0" noProof="0" dirty="0">
                <a:ln>
                  <a:noFill/>
                </a:ln>
                <a:solidFill>
                  <a:srgbClr val="FF0000"/>
                </a:solidFill>
                <a:effectLst/>
                <a:uLnTx/>
                <a:uFillTx/>
                <a:latin typeface="Century Gothic" panose="020B0502020202020204"/>
                <a:ea typeface="+mj-ea"/>
                <a:cs typeface="+mj-cs"/>
              </a:rPr>
              <a:t>rispetto </a:t>
            </a:r>
            <a:br>
              <a:rPr kumimoji="0" lang="it-IT" sz="2400" b="1" i="0" u="none" strike="noStrike" kern="1200" cap="all" spc="0" normalizeH="0" baseline="0" noProof="0" dirty="0">
                <a:ln>
                  <a:noFill/>
                </a:ln>
                <a:solidFill>
                  <a:srgbClr val="FF0000"/>
                </a:solidFill>
                <a:effectLst/>
                <a:uLnTx/>
                <a:uFillTx/>
                <a:latin typeface="Century Gothic" panose="020B0502020202020204"/>
                <a:ea typeface="+mj-ea"/>
                <a:cs typeface="+mj-cs"/>
              </a:rPr>
            </a:br>
            <a:r>
              <a:rPr kumimoji="0" lang="it-IT" sz="2400" b="1" i="0" u="none" strike="noStrike" kern="1200" cap="all" spc="0" normalizeH="0" baseline="0" noProof="0" dirty="0">
                <a:ln>
                  <a:noFill/>
                </a:ln>
                <a:solidFill>
                  <a:srgbClr val="FF0000"/>
                </a:solidFill>
                <a:effectLst/>
                <a:uLnTx/>
                <a:uFillTx/>
                <a:latin typeface="Century Gothic" panose="020B0502020202020204"/>
                <a:ea typeface="+mj-ea"/>
                <a:cs typeface="+mj-cs"/>
              </a:rPr>
              <a:t>a quella </a:t>
            </a:r>
            <a:br>
              <a:rPr kumimoji="0" lang="it-IT" sz="2400" b="1" i="0" u="none" strike="noStrike" kern="1200" cap="all" spc="0" normalizeH="0" baseline="0" noProof="0" dirty="0">
                <a:ln>
                  <a:noFill/>
                </a:ln>
                <a:solidFill>
                  <a:srgbClr val="FF0000"/>
                </a:solidFill>
                <a:effectLst/>
                <a:uLnTx/>
                <a:uFillTx/>
                <a:latin typeface="Century Gothic" panose="020B0502020202020204"/>
                <a:ea typeface="+mj-ea"/>
                <a:cs typeface="+mj-cs"/>
              </a:rPr>
            </a:br>
            <a:r>
              <a:rPr kumimoji="0" lang="it-IT" sz="2400" b="1" i="0" u="none" strike="noStrike" kern="1200" cap="all" spc="0" normalizeH="0" baseline="0" noProof="0" dirty="0">
                <a:ln>
                  <a:noFill/>
                </a:ln>
                <a:solidFill>
                  <a:srgbClr val="FF0000"/>
                </a:solidFill>
                <a:effectLst/>
                <a:uLnTx/>
                <a:uFillTx/>
                <a:latin typeface="Century Gothic" panose="020B0502020202020204"/>
                <a:ea typeface="+mj-ea"/>
                <a:cs typeface="+mj-cs"/>
              </a:rPr>
              <a:t>per il 2018</a:t>
            </a:r>
            <a:endParaRPr lang="it-IT" sz="2400" dirty="0">
              <a:solidFill>
                <a:srgbClr val="FF0000"/>
              </a:solidFill>
            </a:endParaRPr>
          </a:p>
        </p:txBody>
      </p:sp>
      <p:graphicFrame>
        <p:nvGraphicFramePr>
          <p:cNvPr id="4" name="Segnaposto contenuto 3">
            <a:extLst>
              <a:ext uri="{FF2B5EF4-FFF2-40B4-BE49-F238E27FC236}">
                <a16:creationId xmlns:a16="http://schemas.microsoft.com/office/drawing/2014/main" xmlns="" id="{EB6CDD89-092A-4F4A-A8CA-4FC0A8779E69}"/>
              </a:ext>
            </a:extLst>
          </p:cNvPr>
          <p:cNvGraphicFramePr>
            <a:graphicFrameLocks noGrp="1"/>
          </p:cNvGraphicFramePr>
          <p:nvPr>
            <p:ph idx="1"/>
            <p:extLst>
              <p:ext uri="{D42A27DB-BD31-4B8C-83A1-F6EECF244321}">
                <p14:modId xmlns:p14="http://schemas.microsoft.com/office/powerpoint/2010/main" val="1958795258"/>
              </p:ext>
            </p:extLst>
          </p:nvPr>
        </p:nvGraphicFramePr>
        <p:xfrm>
          <a:off x="313823" y="1143763"/>
          <a:ext cx="8962699" cy="5426943"/>
        </p:xfrm>
        <a:graphic>
          <a:graphicData uri="http://schemas.openxmlformats.org/drawingml/2006/table">
            <a:tbl>
              <a:tblPr/>
              <a:tblGrid>
                <a:gridCol w="583994">
                  <a:extLst>
                    <a:ext uri="{9D8B030D-6E8A-4147-A177-3AD203B41FA5}">
                      <a16:colId xmlns:a16="http://schemas.microsoft.com/office/drawing/2014/main" xmlns="" val="2130886762"/>
                    </a:ext>
                  </a:extLst>
                </a:gridCol>
                <a:gridCol w="3637802">
                  <a:extLst>
                    <a:ext uri="{9D8B030D-6E8A-4147-A177-3AD203B41FA5}">
                      <a16:colId xmlns:a16="http://schemas.microsoft.com/office/drawing/2014/main" xmlns="" val="783727306"/>
                    </a:ext>
                  </a:extLst>
                </a:gridCol>
                <a:gridCol w="2129149">
                  <a:extLst>
                    <a:ext uri="{9D8B030D-6E8A-4147-A177-3AD203B41FA5}">
                      <a16:colId xmlns:a16="http://schemas.microsoft.com/office/drawing/2014/main" xmlns="" val="1700258723"/>
                    </a:ext>
                  </a:extLst>
                </a:gridCol>
                <a:gridCol w="2611754">
                  <a:extLst>
                    <a:ext uri="{9D8B030D-6E8A-4147-A177-3AD203B41FA5}">
                      <a16:colId xmlns:a16="http://schemas.microsoft.com/office/drawing/2014/main" xmlns="" val="310266228"/>
                    </a:ext>
                  </a:extLst>
                </a:gridCol>
              </a:tblGrid>
              <a:tr h="339755">
                <a:tc gridSpan="2">
                  <a:txBody>
                    <a:bodyPr/>
                    <a:lstStyle/>
                    <a:p>
                      <a:pPr algn="ctr" fontAlgn="ctr"/>
                      <a:r>
                        <a:rPr lang="it-IT" sz="1000" b="1" i="0" u="none" strike="noStrike" dirty="0">
                          <a:solidFill>
                            <a:srgbClr val="000000"/>
                          </a:solidFill>
                          <a:effectLst/>
                          <a:latin typeface="Calibri" panose="020F0502020204030204" pitchFamily="34" charset="0"/>
                        </a:rPr>
                        <a:t>Dettaglio interventi</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ctr" fontAlgn="ctr"/>
                      <a:r>
                        <a:rPr lang="it-IT" sz="1000" b="1" i="0" u="none" strike="noStrike" dirty="0">
                          <a:solidFill>
                            <a:srgbClr val="000000"/>
                          </a:solidFill>
                          <a:effectLst/>
                          <a:latin typeface="Calibri" panose="020F0502020204030204" pitchFamily="34" charset="0"/>
                        </a:rPr>
                        <a:t>Programmazione -          Piano di riparto risorse STATALI Fondo 0-6        D.M. 1160 del 19.12.2019</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000000"/>
                          </a:solidFill>
                          <a:effectLst/>
                          <a:latin typeface="Calibri" panose="020F0502020204030204" pitchFamily="34" charset="0"/>
                        </a:rPr>
                        <a:t>PROGRAMMAZIONE REGIONALE DEI SERVIZI EDUCATIVI PER L'INFANZIA E DELLE SCUOLE DELL'INFANZIA</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66765766"/>
                  </a:ext>
                </a:extLst>
              </a:tr>
              <a:tr h="183415">
                <a:tc>
                  <a:txBody>
                    <a:bodyPr/>
                    <a:lstStyle/>
                    <a:p>
                      <a:pPr algn="ctr" fontAlgn="ctr"/>
                      <a:r>
                        <a:rPr lang="it-IT" sz="1000" b="1" i="0" u="none" strike="noStrike">
                          <a:solidFill>
                            <a:srgbClr val="000000"/>
                          </a:solidFill>
                          <a:effectLst/>
                          <a:latin typeface="Calibri" panose="020F0502020204030204" pitchFamily="34" charset="0"/>
                        </a:rPr>
                        <a:t>A1</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Nuove  costruzioni adibite a servizi  educativi</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a:txBody>
                    <a:bodyPr/>
                    <a:lstStyle/>
                    <a:p>
                      <a:pPr algn="l" fontAlgn="ctr"/>
                      <a:r>
                        <a:rPr lang="it-IT" sz="1000" b="0" i="0" u="none" strike="noStrike" dirty="0">
                          <a:solidFill>
                            <a:srgbClr val="000000"/>
                          </a:solidFill>
                          <a:effectLst/>
                          <a:latin typeface="Calibri" panose="020F0502020204030204" pitchFamily="34" charset="0"/>
                        </a:rPr>
                        <a:t> </a:t>
                      </a:r>
                    </a:p>
                  </a:txBody>
                  <a:tcPr marL="3779" marR="3779" marT="37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a:txBody>
                    <a:bodyPr/>
                    <a:lstStyle/>
                    <a:p>
                      <a:pPr algn="l" fontAlgn="ctr"/>
                      <a:r>
                        <a:rPr lang="it-IT" sz="1000" b="0" i="0" u="none" strike="noStrike" dirty="0">
                          <a:solidFill>
                            <a:srgbClr val="000000"/>
                          </a:solidFill>
                          <a:effectLst/>
                          <a:latin typeface="Calibri" panose="020F0502020204030204" pitchFamily="34" charset="0"/>
                        </a:rPr>
                        <a:t> </a:t>
                      </a:r>
                    </a:p>
                  </a:txBody>
                  <a:tcPr marL="3779" marR="3779" marT="37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85895962"/>
                  </a:ext>
                </a:extLst>
              </a:tr>
              <a:tr h="183415">
                <a:tc>
                  <a:txBody>
                    <a:bodyPr/>
                    <a:lstStyle/>
                    <a:p>
                      <a:pPr algn="ctr" fontAlgn="ctr"/>
                      <a:r>
                        <a:rPr lang="it-IT" sz="1000" b="1" i="0" u="none" strike="noStrike">
                          <a:solidFill>
                            <a:srgbClr val="000000"/>
                          </a:solidFill>
                          <a:effectLst/>
                          <a:latin typeface="Calibri" panose="020F0502020204030204" pitchFamily="34" charset="0"/>
                        </a:rPr>
                        <a:t>A2</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Restauro, risanamento, messa in sicurezza in strutture per servizi educativi</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2593423947"/>
                  </a:ext>
                </a:extLst>
              </a:tr>
              <a:tr h="172061">
                <a:tc>
                  <a:txBody>
                    <a:bodyPr/>
                    <a:lstStyle/>
                    <a:p>
                      <a:pPr algn="ctr" fontAlgn="ctr"/>
                      <a:r>
                        <a:rPr lang="it-IT" sz="1000" b="1" i="0" u="none" strike="noStrike">
                          <a:solidFill>
                            <a:srgbClr val="000000"/>
                          </a:solidFill>
                          <a:effectLst/>
                          <a:latin typeface="Calibri" panose="020F0502020204030204" pitchFamily="34" charset="0"/>
                        </a:rPr>
                        <a:t>A3</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Nuove  costruzioni adibite  a  scuole dell'infanzia</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2586845967"/>
                  </a:ext>
                </a:extLst>
              </a:tr>
              <a:tr h="275123">
                <a:tc>
                  <a:txBody>
                    <a:bodyPr/>
                    <a:lstStyle/>
                    <a:p>
                      <a:pPr algn="ctr" fontAlgn="ctr"/>
                      <a:r>
                        <a:rPr lang="it-IT" sz="1000" b="1" i="0" u="none" strike="noStrike">
                          <a:solidFill>
                            <a:srgbClr val="000000"/>
                          </a:solidFill>
                          <a:effectLst/>
                          <a:latin typeface="Calibri" panose="020F0502020204030204" pitchFamily="34" charset="0"/>
                        </a:rPr>
                        <a:t>A4</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Restauro,  risanamento,  messa in sicurezza  in strutture  per scuole dell'infanzia</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3314108703"/>
                  </a:ext>
                </a:extLst>
              </a:tr>
              <a:tr h="178175">
                <a:tc>
                  <a:txBody>
                    <a:bodyPr/>
                    <a:lstStyle/>
                    <a:p>
                      <a:pPr algn="ctr" fontAlgn="ctr"/>
                      <a:r>
                        <a:rPr lang="it-IT" sz="1000" b="1" i="0" u="none" strike="noStrike">
                          <a:solidFill>
                            <a:srgbClr val="000000"/>
                          </a:solidFill>
                          <a:effectLst/>
                          <a:latin typeface="Calibri" panose="020F0502020204030204" pitchFamily="34" charset="0"/>
                        </a:rPr>
                        <a:t>A5</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Riqualificazione  arredi per servizi  educativi</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1627680020"/>
                  </a:ext>
                </a:extLst>
              </a:tr>
              <a:tr h="183415">
                <a:tc>
                  <a:txBody>
                    <a:bodyPr/>
                    <a:lstStyle/>
                    <a:p>
                      <a:pPr algn="ctr" fontAlgn="ctr"/>
                      <a:r>
                        <a:rPr lang="it-IT" sz="1000" b="1" i="0" u="none" strike="noStrike">
                          <a:solidFill>
                            <a:srgbClr val="000000"/>
                          </a:solidFill>
                          <a:effectLst/>
                          <a:latin typeface="Calibri" panose="020F0502020204030204" pitchFamily="34" charset="0"/>
                        </a:rPr>
                        <a:t>A6</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Riqualificazione arredi  per  scuole infanzia paritarie</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3617496972"/>
                  </a:ext>
                </a:extLst>
              </a:tr>
              <a:tr h="183415">
                <a:tc>
                  <a:txBody>
                    <a:bodyPr/>
                    <a:lstStyle/>
                    <a:p>
                      <a:pPr algn="ctr" fontAlgn="ctr"/>
                      <a:r>
                        <a:rPr lang="it-IT" sz="1000" b="1" i="0" u="none" strike="noStrike">
                          <a:solidFill>
                            <a:srgbClr val="000000"/>
                          </a:solidFill>
                          <a:effectLst/>
                          <a:latin typeface="Calibri" panose="020F0502020204030204" pitchFamily="34" charset="0"/>
                        </a:rPr>
                        <a:t>A7</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Riqualificazione arredi  per  scuole infanzia statali</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2513207152"/>
                  </a:ext>
                </a:extLst>
              </a:tr>
              <a:tr h="187782">
                <a:tc>
                  <a:txBody>
                    <a:bodyPr/>
                    <a:lstStyle/>
                    <a:p>
                      <a:pPr algn="ctr" fontAlgn="ctr"/>
                      <a:r>
                        <a:rPr lang="it-IT" sz="1000" b="1" i="0" u="none" strike="noStrike">
                          <a:solidFill>
                            <a:srgbClr val="000000"/>
                          </a:solidFill>
                          <a:effectLst/>
                          <a:latin typeface="Calibri" panose="020F0502020204030204" pitchFamily="34" charset="0"/>
                        </a:rPr>
                        <a:t>A8</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Investimenti in strutture (edifici e arredi) per poli per l'infanzia</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3090801036"/>
                  </a:ext>
                </a:extLst>
              </a:tr>
              <a:tr h="183415">
                <a:tc>
                  <a:txBody>
                    <a:bodyPr/>
                    <a:lstStyle/>
                    <a:p>
                      <a:pPr algn="ctr" fontAlgn="ctr"/>
                      <a:r>
                        <a:rPr lang="it-IT" sz="1000" b="1" i="0" u="none" strike="noStrike">
                          <a:solidFill>
                            <a:srgbClr val="000000"/>
                          </a:solidFill>
                          <a:effectLst/>
                          <a:latin typeface="Calibri" panose="020F0502020204030204" pitchFamily="34" charset="0"/>
                        </a:rPr>
                        <a:t>B1</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a:solidFill>
                            <a:srgbClr val="000000"/>
                          </a:solidFill>
                          <a:effectLst/>
                          <a:latin typeface="Calibri" panose="020F0502020204030204" pitchFamily="34" charset="0"/>
                        </a:rPr>
                        <a:t>Ampliamento dei servizi educativi (posti e/o orari) a gestione diretta </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l" fontAlgn="ctr"/>
                      <a:r>
                        <a:rPr lang="it-IT" sz="1000" b="0" i="0" u="none" strike="noStrike" dirty="0">
                          <a:solidFill>
                            <a:srgbClr val="000000"/>
                          </a:solidFill>
                          <a:effectLst/>
                          <a:latin typeface="Calibri" panose="020F0502020204030204" pitchFamily="34" charset="0"/>
                        </a:rPr>
                        <a:t> </a:t>
                      </a:r>
                    </a:p>
                  </a:txBody>
                  <a:tcPr marL="3779" marR="3779" marT="37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9">
                  <a:txBody>
                    <a:bodyPr/>
                    <a:lstStyle/>
                    <a:p>
                      <a:pPr algn="l" fontAlgn="ctr"/>
                      <a:r>
                        <a:rPr lang="it-IT" sz="1000" b="0" i="0" u="none" strike="noStrike" dirty="0">
                          <a:solidFill>
                            <a:srgbClr val="000000"/>
                          </a:solidFill>
                          <a:effectLst/>
                          <a:latin typeface="Calibri" panose="020F0502020204030204" pitchFamily="34" charset="0"/>
                        </a:rPr>
                        <a:t> </a:t>
                      </a:r>
                    </a:p>
                  </a:txBody>
                  <a:tcPr marL="3779" marR="3779" marT="37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17905937"/>
                  </a:ext>
                </a:extLst>
              </a:tr>
              <a:tr h="275123">
                <a:tc>
                  <a:txBody>
                    <a:bodyPr/>
                    <a:lstStyle/>
                    <a:p>
                      <a:pPr algn="ctr" fontAlgn="ctr"/>
                      <a:r>
                        <a:rPr lang="it-IT" sz="1000" b="1" i="0" u="none" strike="noStrike">
                          <a:solidFill>
                            <a:srgbClr val="000000"/>
                          </a:solidFill>
                          <a:effectLst/>
                          <a:latin typeface="Calibri" panose="020F0502020204030204" pitchFamily="34" charset="0"/>
                        </a:rPr>
                        <a:t>B2</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Ampliamento dei servizi educativi (posti e/o orari)  privati in appalto o in convenzione</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2408419258"/>
                  </a:ext>
                </a:extLst>
              </a:tr>
              <a:tr h="183415">
                <a:tc>
                  <a:txBody>
                    <a:bodyPr/>
                    <a:lstStyle/>
                    <a:p>
                      <a:pPr algn="ctr" fontAlgn="ctr"/>
                      <a:r>
                        <a:rPr lang="it-IT" sz="1000" b="1" i="0" u="none" strike="noStrike">
                          <a:solidFill>
                            <a:srgbClr val="000000"/>
                          </a:solidFill>
                          <a:effectLst/>
                          <a:latin typeface="Calibri" panose="020F0502020204030204" pitchFamily="34" charset="0"/>
                        </a:rPr>
                        <a:t>B3</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Riduzione rette a carico delle famiglie per i servizi educativi a gestione diretta </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2203662970"/>
                  </a:ext>
                </a:extLst>
              </a:tr>
              <a:tr h="275123">
                <a:tc>
                  <a:txBody>
                    <a:bodyPr/>
                    <a:lstStyle/>
                    <a:p>
                      <a:pPr algn="ctr" fontAlgn="ctr"/>
                      <a:r>
                        <a:rPr lang="it-IT" sz="1000" b="1" i="0" u="none" strike="noStrike">
                          <a:solidFill>
                            <a:srgbClr val="000000"/>
                          </a:solidFill>
                          <a:effectLst/>
                          <a:latin typeface="Calibri" panose="020F0502020204030204" pitchFamily="34" charset="0"/>
                        </a:rPr>
                        <a:t>B4</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Riduzione rette a carico delle famiglie per i servizi educativi  in  appalto o in convenzione</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1079033479"/>
                  </a:ext>
                </a:extLst>
              </a:tr>
              <a:tr h="183415">
                <a:tc>
                  <a:txBody>
                    <a:bodyPr/>
                    <a:lstStyle/>
                    <a:p>
                      <a:pPr algn="ctr" fontAlgn="ctr"/>
                      <a:r>
                        <a:rPr lang="it-IT" sz="1000" b="1" i="0" u="none" strike="noStrike">
                          <a:solidFill>
                            <a:srgbClr val="000000"/>
                          </a:solidFill>
                          <a:effectLst/>
                          <a:latin typeface="Calibri" panose="020F0502020204030204" pitchFamily="34" charset="0"/>
                        </a:rPr>
                        <a:t>B5</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Interventi a favore delle scuole dell’infanzia paritarie comunali</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2529076457"/>
                  </a:ext>
                </a:extLst>
              </a:tr>
              <a:tr h="183415">
                <a:tc>
                  <a:txBody>
                    <a:bodyPr/>
                    <a:lstStyle/>
                    <a:p>
                      <a:pPr algn="ctr" fontAlgn="ctr"/>
                      <a:r>
                        <a:rPr lang="it-IT" sz="1000" b="1" i="0" u="none" strike="noStrike">
                          <a:solidFill>
                            <a:srgbClr val="000000"/>
                          </a:solidFill>
                          <a:effectLst/>
                          <a:latin typeface="Calibri" panose="020F0502020204030204" pitchFamily="34" charset="0"/>
                        </a:rPr>
                        <a:t>B6</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Interventi a favore delle scuole dell’infanzia paritarie a gestione privata</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3469714345"/>
                  </a:ext>
                </a:extLst>
              </a:tr>
              <a:tr h="183415">
                <a:tc>
                  <a:txBody>
                    <a:bodyPr/>
                    <a:lstStyle/>
                    <a:p>
                      <a:pPr algn="ctr" fontAlgn="ctr"/>
                      <a:r>
                        <a:rPr lang="it-IT" sz="1000" b="1" i="0" u="none" strike="noStrike">
                          <a:solidFill>
                            <a:srgbClr val="000000"/>
                          </a:solidFill>
                          <a:effectLst/>
                          <a:latin typeface="Calibri" panose="020F0502020204030204" pitchFamily="34" charset="0"/>
                        </a:rPr>
                        <a:t>B7</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Interventi a favore delle scuole dell’infanzia statali</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3897185325"/>
                  </a:ext>
                </a:extLst>
              </a:tr>
              <a:tr h="183415">
                <a:tc>
                  <a:txBody>
                    <a:bodyPr/>
                    <a:lstStyle/>
                    <a:p>
                      <a:pPr algn="ctr" fontAlgn="ctr"/>
                      <a:r>
                        <a:rPr lang="it-IT" sz="1000" b="1" i="0" u="none" strike="noStrike">
                          <a:solidFill>
                            <a:srgbClr val="000000"/>
                          </a:solidFill>
                          <a:effectLst/>
                          <a:latin typeface="Calibri" panose="020F0502020204030204" pitchFamily="34" charset="0"/>
                        </a:rPr>
                        <a:t>B8</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Supporto a sezioni primavera già funzionanti</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1909826213"/>
                  </a:ext>
                </a:extLst>
              </a:tr>
              <a:tr h="192150">
                <a:tc>
                  <a:txBody>
                    <a:bodyPr/>
                    <a:lstStyle/>
                    <a:p>
                      <a:pPr algn="ctr" fontAlgn="ctr"/>
                      <a:r>
                        <a:rPr lang="it-IT" sz="1000" b="1" i="0" u="none" strike="noStrike">
                          <a:solidFill>
                            <a:srgbClr val="000000"/>
                          </a:solidFill>
                          <a:effectLst/>
                          <a:latin typeface="Calibri" panose="020F0502020204030204" pitchFamily="34" charset="0"/>
                        </a:rPr>
                        <a:t>B9</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Attivazione nuove  sezioni primavera  (sezioni  non finanziate con  accordi  </a:t>
                      </a:r>
                      <a:r>
                        <a:rPr lang="it-IT" sz="1000" b="0" i="0" u="none" strike="noStrike" dirty="0" err="1">
                          <a:solidFill>
                            <a:srgbClr val="000000"/>
                          </a:solidFill>
                          <a:effectLst/>
                          <a:latin typeface="Calibri" panose="020F0502020204030204" pitchFamily="34" charset="0"/>
                        </a:rPr>
                        <a:t>USR_Regioni</a:t>
                      </a:r>
                      <a:r>
                        <a:rPr lang="it-IT" sz="1000" b="0" i="0" u="none" strike="noStrike" dirty="0">
                          <a:solidFill>
                            <a:srgbClr val="000000"/>
                          </a:solidFill>
                          <a:effectLst/>
                          <a:latin typeface="Calibri" panose="020F0502020204030204" pitchFamily="34" charset="0"/>
                        </a:rPr>
                        <a:t>)</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1992635212"/>
                  </a:ext>
                </a:extLst>
              </a:tr>
              <a:tr h="275123">
                <a:tc>
                  <a:txBody>
                    <a:bodyPr/>
                    <a:lstStyle/>
                    <a:p>
                      <a:pPr algn="ctr" fontAlgn="ctr"/>
                      <a:r>
                        <a:rPr lang="it-IT" sz="1000" b="1" i="0" u="none" strike="noStrike">
                          <a:solidFill>
                            <a:srgbClr val="000000"/>
                          </a:solidFill>
                          <a:effectLst/>
                          <a:latin typeface="Calibri" panose="020F0502020204030204" pitchFamily="34" charset="0"/>
                        </a:rPr>
                        <a:t>C1</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a:solidFill>
                            <a:srgbClr val="000000"/>
                          </a:solidFill>
                          <a:effectLst/>
                          <a:latin typeface="Calibri" panose="020F0502020204030204" pitchFamily="34" charset="0"/>
                        </a:rPr>
                        <a:t>Realizzazione/potenziamento del coordinamento pedagogico per i servizi e/o per le scuole dell'infanzia</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it-IT" sz="1000" b="0" i="0" u="none" strike="noStrike" dirty="0">
                          <a:solidFill>
                            <a:srgbClr val="000000"/>
                          </a:solidFill>
                          <a:effectLst/>
                          <a:latin typeface="Calibri" panose="020F0502020204030204" pitchFamily="34" charset="0"/>
                        </a:rPr>
                        <a:t> </a:t>
                      </a:r>
                    </a:p>
                  </a:txBody>
                  <a:tcPr marL="3779" marR="3779" marT="37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l" fontAlgn="ctr"/>
                      <a:r>
                        <a:rPr lang="it-IT" sz="1000" b="0" i="0" u="none" strike="noStrike" dirty="0">
                          <a:solidFill>
                            <a:srgbClr val="000000"/>
                          </a:solidFill>
                          <a:effectLst/>
                          <a:latin typeface="Calibri" panose="020F0502020204030204" pitchFamily="34" charset="0"/>
                        </a:rPr>
                        <a:t> </a:t>
                      </a:r>
                    </a:p>
                  </a:txBody>
                  <a:tcPr marL="3779" marR="3779" marT="37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34315015"/>
                  </a:ext>
                </a:extLst>
              </a:tr>
              <a:tr h="183415">
                <a:tc>
                  <a:txBody>
                    <a:bodyPr/>
                    <a:lstStyle/>
                    <a:p>
                      <a:pPr algn="ctr" fontAlgn="ctr"/>
                      <a:r>
                        <a:rPr lang="it-IT" sz="1000" b="1" i="0" u="none" strike="noStrike">
                          <a:solidFill>
                            <a:srgbClr val="000000"/>
                          </a:solidFill>
                          <a:effectLst/>
                          <a:latin typeface="Calibri" panose="020F0502020204030204" pitchFamily="34" charset="0"/>
                        </a:rPr>
                        <a:t>C2</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Corsi di formazione per personale dei servizi educativi</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2335998903"/>
                  </a:ext>
                </a:extLst>
              </a:tr>
              <a:tr h="183415">
                <a:tc>
                  <a:txBody>
                    <a:bodyPr/>
                    <a:lstStyle/>
                    <a:p>
                      <a:pPr algn="ctr" fontAlgn="ctr"/>
                      <a:r>
                        <a:rPr lang="it-IT" sz="1000" b="1" i="0" u="none" strike="noStrike">
                          <a:solidFill>
                            <a:srgbClr val="000000"/>
                          </a:solidFill>
                          <a:effectLst/>
                          <a:latin typeface="Calibri" panose="020F0502020204030204" pitchFamily="34" charset="0"/>
                        </a:rPr>
                        <a:t>C3</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Corsi di formazione per personale docente di scuole dell’infanzia</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3957090496"/>
                  </a:ext>
                </a:extLst>
              </a:tr>
              <a:tr h="279490">
                <a:tc>
                  <a:txBody>
                    <a:bodyPr/>
                    <a:lstStyle/>
                    <a:p>
                      <a:pPr algn="ctr" fontAlgn="ctr"/>
                      <a:r>
                        <a:rPr lang="it-IT" sz="1000" b="1" i="0" u="none" strike="noStrike">
                          <a:solidFill>
                            <a:srgbClr val="000000"/>
                          </a:solidFill>
                          <a:effectLst/>
                          <a:latin typeface="Calibri" panose="020F0502020204030204" pitchFamily="34" charset="0"/>
                        </a:rPr>
                        <a:t>C4</a:t>
                      </a:r>
                    </a:p>
                  </a:txBody>
                  <a:tcPr marL="3779" marR="3779" marT="37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effectLst/>
                          <a:latin typeface="Calibri" panose="020F0502020204030204" pitchFamily="34" charset="0"/>
                        </a:rPr>
                        <a:t>Corsi di formazione congiunti per personale dei servizi educativi e per personale docente di scuole dell’infanzia</a:t>
                      </a:r>
                    </a:p>
                  </a:txBody>
                  <a:tcPr marL="3779" marR="3779" marT="37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799883524"/>
                  </a:ext>
                </a:extLst>
              </a:tr>
            </a:tbl>
          </a:graphicData>
        </a:graphic>
      </p:graphicFrame>
      <p:pic>
        <p:nvPicPr>
          <p:cNvPr id="5" name="Immagine 4">
            <a:extLst>
              <a:ext uri="{FF2B5EF4-FFF2-40B4-BE49-F238E27FC236}">
                <a16:creationId xmlns:a16="http://schemas.microsoft.com/office/drawing/2014/main" xmlns="" id="{4DD05C2E-2E1D-4700-8756-91B735AF55D3}"/>
              </a:ext>
            </a:extLst>
          </p:cNvPr>
          <p:cNvPicPr>
            <a:picLocks noChangeAspect="1"/>
          </p:cNvPicPr>
          <p:nvPr/>
        </p:nvPicPr>
        <p:blipFill>
          <a:blip r:embed="rId2"/>
          <a:stretch>
            <a:fillRect/>
          </a:stretch>
        </p:blipFill>
        <p:spPr>
          <a:xfrm>
            <a:off x="9615964" y="5905071"/>
            <a:ext cx="2420322" cy="792549"/>
          </a:xfrm>
          <a:prstGeom prst="rect">
            <a:avLst/>
          </a:prstGeom>
        </p:spPr>
      </p:pic>
      <p:sp>
        <p:nvSpPr>
          <p:cNvPr id="6" name="CasellaDiTesto 5">
            <a:extLst>
              <a:ext uri="{FF2B5EF4-FFF2-40B4-BE49-F238E27FC236}">
                <a16:creationId xmlns:a16="http://schemas.microsoft.com/office/drawing/2014/main" xmlns="" id="{2FCBC6A0-B3C8-4655-B06F-FD426E76CB28}"/>
              </a:ext>
            </a:extLst>
          </p:cNvPr>
          <p:cNvSpPr txBox="1"/>
          <p:nvPr/>
        </p:nvSpPr>
        <p:spPr>
          <a:xfrm>
            <a:off x="5632174" y="2392293"/>
            <a:ext cx="2295938" cy="2585323"/>
          </a:xfrm>
          <a:prstGeom prst="rect">
            <a:avLst/>
          </a:prstGeom>
          <a:noFill/>
        </p:spPr>
        <p:txBody>
          <a:bodyPr wrap="square" rtlCol="0">
            <a:spAutoFit/>
          </a:bodyPr>
          <a:lstStyle/>
          <a:p>
            <a:r>
              <a:rPr lang="it-IT" dirty="0">
                <a:solidFill>
                  <a:schemeClr val="accent4">
                    <a:lumMod val="75000"/>
                  </a:schemeClr>
                </a:solidFill>
              </a:rPr>
              <a:t>Queste sei caselle riprendono la scheda di programmazione: quante risorse statali e regionali sono state programmate sulle misure A, B e C?</a:t>
            </a:r>
          </a:p>
        </p:txBody>
      </p:sp>
    </p:spTree>
    <p:extLst>
      <p:ext uri="{BB962C8B-B14F-4D97-AF65-F5344CB8AC3E}">
        <p14:creationId xmlns:p14="http://schemas.microsoft.com/office/powerpoint/2010/main" val="1842437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9B23387-DD6D-478B-B5B5-96A035DA60DC}"/>
              </a:ext>
            </a:extLst>
          </p:cNvPr>
          <p:cNvSpPr>
            <a:spLocks noGrp="1"/>
          </p:cNvSpPr>
          <p:nvPr>
            <p:ph type="title"/>
          </p:nvPr>
        </p:nvSpPr>
        <p:spPr>
          <a:xfrm>
            <a:off x="5552660" y="101765"/>
            <a:ext cx="6430617" cy="1143939"/>
          </a:xfrm>
        </p:spPr>
        <p:txBody>
          <a:bodyPr>
            <a:normAutofit fontScale="90000"/>
          </a:bodyPr>
          <a:lstStyle/>
          <a:p>
            <a:r>
              <a:rPr lang="it-IT" sz="3600" b="1" dirty="0">
                <a:solidFill>
                  <a:srgbClr val="FF0000"/>
                </a:solidFill>
              </a:rPr>
              <a:t>Che cosa cambia rispetto a quella per il 2018</a:t>
            </a:r>
          </a:p>
        </p:txBody>
      </p:sp>
      <p:graphicFrame>
        <p:nvGraphicFramePr>
          <p:cNvPr id="4" name="Tabella 3">
            <a:extLst>
              <a:ext uri="{FF2B5EF4-FFF2-40B4-BE49-F238E27FC236}">
                <a16:creationId xmlns:a16="http://schemas.microsoft.com/office/drawing/2014/main" xmlns="" id="{E4444B38-7718-4C0F-9EA4-6DF8A00BA2E8}"/>
              </a:ext>
            </a:extLst>
          </p:cNvPr>
          <p:cNvGraphicFramePr>
            <a:graphicFrameLocks noGrp="1"/>
          </p:cNvGraphicFramePr>
          <p:nvPr>
            <p:extLst>
              <p:ext uri="{D42A27DB-BD31-4B8C-83A1-F6EECF244321}">
                <p14:modId xmlns:p14="http://schemas.microsoft.com/office/powerpoint/2010/main" val="2878935683"/>
              </p:ext>
            </p:extLst>
          </p:nvPr>
        </p:nvGraphicFramePr>
        <p:xfrm>
          <a:off x="685800" y="2064314"/>
          <a:ext cx="10820400" cy="2716663"/>
        </p:xfrm>
        <a:graphic>
          <a:graphicData uri="http://schemas.openxmlformats.org/drawingml/2006/table">
            <a:tbl>
              <a:tblPr/>
              <a:tblGrid>
                <a:gridCol w="948106">
                  <a:extLst>
                    <a:ext uri="{9D8B030D-6E8A-4147-A177-3AD203B41FA5}">
                      <a16:colId xmlns:a16="http://schemas.microsoft.com/office/drawing/2014/main" xmlns="" val="329125648"/>
                    </a:ext>
                  </a:extLst>
                </a:gridCol>
                <a:gridCol w="1256525">
                  <a:extLst>
                    <a:ext uri="{9D8B030D-6E8A-4147-A177-3AD203B41FA5}">
                      <a16:colId xmlns:a16="http://schemas.microsoft.com/office/drawing/2014/main" xmlns="" val="766995495"/>
                    </a:ext>
                  </a:extLst>
                </a:gridCol>
                <a:gridCol w="1130873">
                  <a:extLst>
                    <a:ext uri="{9D8B030D-6E8A-4147-A177-3AD203B41FA5}">
                      <a16:colId xmlns:a16="http://schemas.microsoft.com/office/drawing/2014/main" xmlns="" val="1650637013"/>
                    </a:ext>
                  </a:extLst>
                </a:gridCol>
                <a:gridCol w="1279372">
                  <a:extLst>
                    <a:ext uri="{9D8B030D-6E8A-4147-A177-3AD203B41FA5}">
                      <a16:colId xmlns:a16="http://schemas.microsoft.com/office/drawing/2014/main" xmlns="" val="2348456538"/>
                    </a:ext>
                  </a:extLst>
                </a:gridCol>
                <a:gridCol w="913837">
                  <a:extLst>
                    <a:ext uri="{9D8B030D-6E8A-4147-A177-3AD203B41FA5}">
                      <a16:colId xmlns:a16="http://schemas.microsoft.com/office/drawing/2014/main" xmlns="" val="1687511142"/>
                    </a:ext>
                  </a:extLst>
                </a:gridCol>
                <a:gridCol w="1450716">
                  <a:extLst>
                    <a:ext uri="{9D8B030D-6E8A-4147-A177-3AD203B41FA5}">
                      <a16:colId xmlns:a16="http://schemas.microsoft.com/office/drawing/2014/main" xmlns="" val="2725572356"/>
                    </a:ext>
                  </a:extLst>
                </a:gridCol>
                <a:gridCol w="1473562">
                  <a:extLst>
                    <a:ext uri="{9D8B030D-6E8A-4147-A177-3AD203B41FA5}">
                      <a16:colId xmlns:a16="http://schemas.microsoft.com/office/drawing/2014/main" xmlns="" val="2038477519"/>
                    </a:ext>
                  </a:extLst>
                </a:gridCol>
                <a:gridCol w="1053768">
                  <a:extLst>
                    <a:ext uri="{9D8B030D-6E8A-4147-A177-3AD203B41FA5}">
                      <a16:colId xmlns:a16="http://schemas.microsoft.com/office/drawing/2014/main" xmlns="" val="4227996981"/>
                    </a:ext>
                  </a:extLst>
                </a:gridCol>
                <a:gridCol w="1313641">
                  <a:extLst>
                    <a:ext uri="{9D8B030D-6E8A-4147-A177-3AD203B41FA5}">
                      <a16:colId xmlns:a16="http://schemas.microsoft.com/office/drawing/2014/main" xmlns="" val="607290"/>
                    </a:ext>
                  </a:extLst>
                </a:gridCol>
              </a:tblGrid>
              <a:tr h="160958">
                <a:tc>
                  <a:txBody>
                    <a:bodyPr/>
                    <a:lstStyle/>
                    <a:p>
                      <a:pPr algn="ctr" fontAlgn="b"/>
                      <a:r>
                        <a:rPr lang="it-IT" sz="1100" b="1" i="0" u="none" strike="noStrike">
                          <a:solidFill>
                            <a:srgbClr val="000000"/>
                          </a:solidFill>
                          <a:effectLst/>
                          <a:latin typeface="Calibri" panose="020F0502020204030204" pitchFamily="34" charset="0"/>
                        </a:rPr>
                        <a:t>a</a:t>
                      </a:r>
                    </a:p>
                  </a:txBody>
                  <a:tcPr marL="8569" marR="8569" marT="856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b</a:t>
                      </a:r>
                    </a:p>
                  </a:txBody>
                  <a:tcPr marL="8569" marR="8569" marT="8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c</a:t>
                      </a:r>
                    </a:p>
                  </a:txBody>
                  <a:tcPr marL="8569" marR="8569" marT="8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FF0000"/>
                          </a:solidFill>
                          <a:effectLst/>
                          <a:latin typeface="Calibri" panose="020F0502020204030204" pitchFamily="34" charset="0"/>
                        </a:rPr>
                        <a:t>d</a:t>
                      </a:r>
                    </a:p>
                  </a:txBody>
                  <a:tcPr marL="8569" marR="8569" marT="8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e</a:t>
                      </a:r>
                    </a:p>
                  </a:txBody>
                  <a:tcPr marL="8569" marR="8569" marT="8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e1</a:t>
                      </a:r>
                    </a:p>
                  </a:txBody>
                  <a:tcPr marL="8569" marR="8569" marT="8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e2</a:t>
                      </a:r>
                    </a:p>
                  </a:txBody>
                  <a:tcPr marL="8569" marR="8569" marT="8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f</a:t>
                      </a:r>
                    </a:p>
                  </a:txBody>
                  <a:tcPr marL="8569" marR="8569" marT="8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00"/>
                          </a:solidFill>
                          <a:effectLst/>
                          <a:latin typeface="Calibri" panose="020F0502020204030204" pitchFamily="34" charset="0"/>
                        </a:rPr>
                        <a:t>g</a:t>
                      </a:r>
                    </a:p>
                  </a:txBody>
                  <a:tcPr marL="8569" marR="8569" marT="856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30384054"/>
                  </a:ext>
                </a:extLst>
              </a:tr>
              <a:tr h="313868">
                <a:tc>
                  <a:txBody>
                    <a:bodyPr/>
                    <a:lstStyle/>
                    <a:p>
                      <a:pPr algn="ctr" fontAlgn="b"/>
                      <a:r>
                        <a:rPr lang="it-IT" sz="1100" b="1" i="0" u="none" strike="noStrike">
                          <a:solidFill>
                            <a:srgbClr val="000000"/>
                          </a:solidFill>
                          <a:effectLst/>
                          <a:latin typeface="Calibri" panose="020F0502020204030204" pitchFamily="34" charset="0"/>
                        </a:rPr>
                        <a:t> </a:t>
                      </a:r>
                    </a:p>
                  </a:txBody>
                  <a:tcPr marL="8569" marR="8569" marT="856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 </a:t>
                      </a:r>
                    </a:p>
                  </a:txBody>
                  <a:tcPr marL="8569" marR="8569" marT="8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(a+b)</a:t>
                      </a:r>
                    </a:p>
                  </a:txBody>
                  <a:tcPr marL="8569" marR="8569" marT="8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FF0000"/>
                          </a:solidFill>
                          <a:effectLst/>
                          <a:latin typeface="Calibri" panose="020F0502020204030204" pitchFamily="34" charset="0"/>
                        </a:rPr>
                        <a:t> </a:t>
                      </a:r>
                    </a:p>
                  </a:txBody>
                  <a:tcPr marL="8569" marR="8569" marT="8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 </a:t>
                      </a:r>
                    </a:p>
                  </a:txBody>
                  <a:tcPr marL="8569" marR="8569" marT="8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 </a:t>
                      </a:r>
                    </a:p>
                  </a:txBody>
                  <a:tcPr marL="8569" marR="8569" marT="8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 </a:t>
                      </a:r>
                    </a:p>
                  </a:txBody>
                  <a:tcPr marL="8569" marR="8569" marT="8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(c-e)</a:t>
                      </a:r>
                    </a:p>
                  </a:txBody>
                  <a:tcPr marL="8569" marR="8569" marT="85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FF0000"/>
                          </a:solidFill>
                          <a:effectLst/>
                          <a:latin typeface="Calibri" panose="020F0502020204030204" pitchFamily="34" charset="0"/>
                        </a:rPr>
                        <a:t>[a- (e1 + e2)]</a:t>
                      </a:r>
                    </a:p>
                  </a:txBody>
                  <a:tcPr marL="8569" marR="8569" marT="856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93921708"/>
                  </a:ext>
                </a:extLst>
              </a:tr>
              <a:tr h="2226586">
                <a:tc>
                  <a:txBody>
                    <a:bodyPr/>
                    <a:lstStyle/>
                    <a:p>
                      <a:pPr algn="ctr" fontAlgn="ctr"/>
                      <a:r>
                        <a:rPr lang="it-IT" sz="1100" b="1" i="0" u="none" strike="noStrike" dirty="0">
                          <a:solidFill>
                            <a:srgbClr val="000000"/>
                          </a:solidFill>
                          <a:effectLst/>
                          <a:latin typeface="Calibri" panose="020F0502020204030204" pitchFamily="34" charset="0"/>
                        </a:rPr>
                        <a:t>Risorse assegnate  dal MI</a:t>
                      </a:r>
                    </a:p>
                  </a:txBody>
                  <a:tcPr marL="8569" marR="8569" marT="856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00"/>
                          </a:solidFill>
                          <a:effectLst/>
                          <a:latin typeface="Calibri" panose="020F0502020204030204" pitchFamily="34" charset="0"/>
                        </a:rPr>
                        <a:t>Finanziamento della Regione </a:t>
                      </a:r>
                    </a:p>
                  </a:txBody>
                  <a:tcPr marL="8569" marR="8569" marT="85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00"/>
                          </a:solidFill>
                          <a:effectLst/>
                          <a:latin typeface="Calibri" panose="020F0502020204030204" pitchFamily="34" charset="0"/>
                        </a:rPr>
                        <a:t>Risorse complessive </a:t>
                      </a:r>
                      <a:r>
                        <a:rPr lang="it-IT" sz="1100" b="1" i="0" u="sng" strike="noStrike" dirty="0">
                          <a:solidFill>
                            <a:srgbClr val="000000"/>
                          </a:solidFill>
                          <a:effectLst/>
                          <a:latin typeface="Calibri" panose="020F0502020204030204" pitchFamily="34" charset="0"/>
                        </a:rPr>
                        <a:t>assegnate </a:t>
                      </a:r>
                      <a:r>
                        <a:rPr lang="it-IT" sz="1100" b="1" i="0" u="none" strike="noStrike" dirty="0">
                          <a:solidFill>
                            <a:srgbClr val="000000"/>
                          </a:solidFill>
                          <a:effectLst/>
                          <a:latin typeface="Calibri" panose="020F0502020204030204" pitchFamily="34" charset="0"/>
                        </a:rPr>
                        <a:t>ai Comuni</a:t>
                      </a:r>
                    </a:p>
                  </a:txBody>
                  <a:tcPr marL="8569" marR="8569" marT="85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0000"/>
                          </a:solidFill>
                          <a:effectLst/>
                          <a:latin typeface="Calibri" panose="020F0502020204030204" pitchFamily="34" charset="0"/>
                        </a:rPr>
                        <a:t>Concorso da parte dei Comuni al finanziamento dello specifico intervento ai sensi dell'art. 8 c. 4 D.lgs. 65/2017</a:t>
                      </a:r>
                    </a:p>
                  </a:txBody>
                  <a:tcPr marL="8569" marR="8569" marT="85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00"/>
                          </a:solidFill>
                          <a:effectLst/>
                          <a:latin typeface="Calibri" panose="020F0502020204030204" pitchFamily="34" charset="0"/>
                        </a:rPr>
                        <a:t>Totale risorse </a:t>
                      </a:r>
                      <a:r>
                        <a:rPr lang="it-IT" sz="1100" b="1" i="0" u="sng" strike="noStrike" dirty="0">
                          <a:solidFill>
                            <a:srgbClr val="000000"/>
                          </a:solidFill>
                          <a:effectLst/>
                          <a:latin typeface="Calibri" panose="020F0502020204030204" pitchFamily="34" charset="0"/>
                        </a:rPr>
                        <a:t>impegnate </a:t>
                      </a:r>
                      <a:r>
                        <a:rPr lang="it-IT" sz="1100" b="1" i="0" u="none" strike="noStrike" dirty="0">
                          <a:solidFill>
                            <a:srgbClr val="000000"/>
                          </a:solidFill>
                          <a:effectLst/>
                          <a:latin typeface="Calibri" panose="020F0502020204030204" pitchFamily="34" charset="0"/>
                        </a:rPr>
                        <a:t>dai Comuni alla data del 30.7.2022</a:t>
                      </a:r>
                    </a:p>
                  </a:txBody>
                  <a:tcPr marL="8569" marR="8569" marT="85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chemeClr val="accent4">
                              <a:lumMod val="75000"/>
                            </a:schemeClr>
                          </a:solidFill>
                          <a:effectLst/>
                          <a:latin typeface="Calibri" panose="020F0502020204030204" pitchFamily="34" charset="0"/>
                        </a:rPr>
                        <a:t>di cui derivanti dal finanziamento MI per la realizzazione dell'intervento progettato e previsto dalla programmazione regionale</a:t>
                      </a:r>
                    </a:p>
                  </a:txBody>
                  <a:tcPr marL="8569" marR="8569" marT="85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0000"/>
                          </a:solidFill>
                          <a:effectLst/>
                          <a:latin typeface="Calibri" panose="020F0502020204030204" pitchFamily="34" charset="0"/>
                        </a:rPr>
                        <a:t>di cui derivanti dal finanziamento MI per l'impiego di </a:t>
                      </a:r>
                      <a:r>
                        <a:rPr lang="it-IT" sz="1100" b="1" i="1" u="none" strike="noStrike" dirty="0">
                          <a:solidFill>
                            <a:srgbClr val="FF0000"/>
                          </a:solidFill>
                          <a:effectLst/>
                          <a:latin typeface="Calibri" panose="020F0502020204030204" pitchFamily="34" charset="0"/>
                        </a:rPr>
                        <a:t>economie</a:t>
                      </a:r>
                      <a:r>
                        <a:rPr lang="it-IT" sz="1100" b="1" i="0" u="none" strike="noStrike" dirty="0">
                          <a:solidFill>
                            <a:srgbClr val="FF0000"/>
                          </a:solidFill>
                          <a:effectLst/>
                          <a:latin typeface="Calibri" panose="020F0502020204030204" pitchFamily="34" charset="0"/>
                        </a:rPr>
                        <a:t>  (afferenti alle risorse 2019) in ulteriori attività  previste dalla programmazione regionale</a:t>
                      </a:r>
                    </a:p>
                  </a:txBody>
                  <a:tcPr marL="8569" marR="8569" marT="85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00"/>
                          </a:solidFill>
                          <a:effectLst/>
                          <a:latin typeface="Calibri" panose="020F0502020204030204" pitchFamily="34" charset="0"/>
                        </a:rPr>
                        <a:t>Totale risorse </a:t>
                      </a:r>
                      <a:r>
                        <a:rPr lang="it-IT" sz="1100" b="1" i="0" u="sng" strike="noStrike">
                          <a:solidFill>
                            <a:srgbClr val="000000"/>
                          </a:solidFill>
                          <a:effectLst/>
                          <a:latin typeface="Calibri" panose="020F0502020204030204" pitchFamily="34" charset="0"/>
                        </a:rPr>
                        <a:t>assegnate ma non ancora impegnate</a:t>
                      </a:r>
                      <a:r>
                        <a:rPr lang="it-IT" sz="1100" b="1" i="0" u="none" strike="noStrike">
                          <a:solidFill>
                            <a:srgbClr val="000000"/>
                          </a:solidFill>
                          <a:effectLst/>
                          <a:latin typeface="Calibri" panose="020F0502020204030204" pitchFamily="34" charset="0"/>
                        </a:rPr>
                        <a:t> dai Comuni</a:t>
                      </a:r>
                    </a:p>
                  </a:txBody>
                  <a:tcPr marL="8569" marR="8569" marT="85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0000"/>
                          </a:solidFill>
                          <a:effectLst/>
                          <a:latin typeface="Calibri" panose="020F0502020204030204" pitchFamily="34" charset="0"/>
                        </a:rPr>
                        <a:t>di cui derivanti dal finanziamento MI</a:t>
                      </a:r>
                    </a:p>
                  </a:txBody>
                  <a:tcPr marL="8569" marR="8569" marT="856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62696040"/>
                  </a:ext>
                </a:extLst>
              </a:tr>
            </a:tbl>
          </a:graphicData>
        </a:graphic>
      </p:graphicFrame>
      <p:sp>
        <p:nvSpPr>
          <p:cNvPr id="5" name="CasellaDiTesto 4">
            <a:extLst>
              <a:ext uri="{FF2B5EF4-FFF2-40B4-BE49-F238E27FC236}">
                <a16:creationId xmlns:a16="http://schemas.microsoft.com/office/drawing/2014/main" xmlns="" id="{D339EAA2-1664-4427-AC80-D31F664A8831}"/>
              </a:ext>
            </a:extLst>
          </p:cNvPr>
          <p:cNvSpPr txBox="1"/>
          <p:nvPr/>
        </p:nvSpPr>
        <p:spPr>
          <a:xfrm>
            <a:off x="1669774" y="1417983"/>
            <a:ext cx="6758609" cy="646331"/>
          </a:xfrm>
          <a:prstGeom prst="rect">
            <a:avLst/>
          </a:prstGeom>
          <a:noFill/>
        </p:spPr>
        <p:txBody>
          <a:bodyPr wrap="square" rtlCol="0">
            <a:spAutoFit/>
          </a:bodyPr>
          <a:lstStyle/>
          <a:p>
            <a:r>
              <a:rPr lang="it-IT" b="1" dirty="0"/>
              <a:t>Monitoraggio finanziario: </a:t>
            </a:r>
            <a:r>
              <a:rPr lang="it-IT" dirty="0"/>
              <a:t>per ogni tipologia di intervento viene richiesto di indicare:</a:t>
            </a:r>
            <a:endParaRPr lang="it-IT" b="1" dirty="0"/>
          </a:p>
        </p:txBody>
      </p:sp>
      <p:sp>
        <p:nvSpPr>
          <p:cNvPr id="6" name="CasellaDiTesto 5">
            <a:extLst>
              <a:ext uri="{FF2B5EF4-FFF2-40B4-BE49-F238E27FC236}">
                <a16:creationId xmlns:a16="http://schemas.microsoft.com/office/drawing/2014/main" xmlns="" id="{278D3A3B-6C12-4C59-A260-D631A7F910D9}"/>
              </a:ext>
            </a:extLst>
          </p:cNvPr>
          <p:cNvSpPr txBox="1"/>
          <p:nvPr/>
        </p:nvSpPr>
        <p:spPr>
          <a:xfrm>
            <a:off x="2411897" y="5234609"/>
            <a:ext cx="960782" cy="369332"/>
          </a:xfrm>
          <a:prstGeom prst="rect">
            <a:avLst/>
          </a:prstGeom>
          <a:noFill/>
        </p:spPr>
        <p:txBody>
          <a:bodyPr wrap="square" rtlCol="0">
            <a:spAutoFit/>
          </a:bodyPr>
          <a:lstStyle/>
          <a:p>
            <a:r>
              <a:rPr lang="it-IT" dirty="0">
                <a:solidFill>
                  <a:srgbClr val="FF0000"/>
                </a:solidFill>
              </a:rPr>
              <a:t>Nuovo</a:t>
            </a:r>
          </a:p>
        </p:txBody>
      </p:sp>
      <p:cxnSp>
        <p:nvCxnSpPr>
          <p:cNvPr id="8" name="Connettore 2 7">
            <a:extLst>
              <a:ext uri="{FF2B5EF4-FFF2-40B4-BE49-F238E27FC236}">
                <a16:creationId xmlns:a16="http://schemas.microsoft.com/office/drawing/2014/main" xmlns="" id="{DB72D303-5763-42C6-BA77-08099CE1DD08}"/>
              </a:ext>
            </a:extLst>
          </p:cNvPr>
          <p:cNvCxnSpPr/>
          <p:nvPr/>
        </p:nvCxnSpPr>
        <p:spPr>
          <a:xfrm flipV="1">
            <a:off x="3372678" y="4373217"/>
            <a:ext cx="881270" cy="861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xmlns="" id="{2E262868-0ACE-4260-9AAB-8C5EEC8334DE}"/>
              </a:ext>
            </a:extLst>
          </p:cNvPr>
          <p:cNvSpPr txBox="1"/>
          <p:nvPr/>
        </p:nvSpPr>
        <p:spPr>
          <a:xfrm>
            <a:off x="4141304" y="4891782"/>
            <a:ext cx="1987826" cy="1384995"/>
          </a:xfrm>
          <a:prstGeom prst="rect">
            <a:avLst/>
          </a:prstGeom>
          <a:noFill/>
        </p:spPr>
        <p:txBody>
          <a:bodyPr wrap="square" rtlCol="0">
            <a:spAutoFit/>
          </a:bodyPr>
          <a:lstStyle/>
          <a:p>
            <a:r>
              <a:rPr lang="it-IT" sz="1400" dirty="0">
                <a:solidFill>
                  <a:srgbClr val="FF0000"/>
                </a:solidFill>
              </a:rPr>
              <a:t>Nella colonna vanno considerate TUTTE le risorse impegnate entro il 30.07.2022: statali, regionali, comunali</a:t>
            </a:r>
          </a:p>
        </p:txBody>
      </p:sp>
      <p:cxnSp>
        <p:nvCxnSpPr>
          <p:cNvPr id="10" name="Connettore 2 9">
            <a:extLst>
              <a:ext uri="{FF2B5EF4-FFF2-40B4-BE49-F238E27FC236}">
                <a16:creationId xmlns:a16="http://schemas.microsoft.com/office/drawing/2014/main" xmlns="" id="{67CFA8DB-00AC-40BA-A01B-579D065AC572}"/>
              </a:ext>
            </a:extLst>
          </p:cNvPr>
          <p:cNvCxnSpPr>
            <a:cxnSpLocks/>
          </p:cNvCxnSpPr>
          <p:nvPr/>
        </p:nvCxnSpPr>
        <p:spPr>
          <a:xfrm flipV="1">
            <a:off x="5459896" y="4146401"/>
            <a:ext cx="443947" cy="745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CasellaDiTesto 11">
            <a:extLst>
              <a:ext uri="{FF2B5EF4-FFF2-40B4-BE49-F238E27FC236}">
                <a16:creationId xmlns:a16="http://schemas.microsoft.com/office/drawing/2014/main" xmlns="" id="{E4392E67-D3D5-4AFD-85CC-9EB0011F5EB8}"/>
              </a:ext>
            </a:extLst>
          </p:cNvPr>
          <p:cNvSpPr txBox="1"/>
          <p:nvPr/>
        </p:nvSpPr>
        <p:spPr>
          <a:xfrm>
            <a:off x="6259997" y="4814757"/>
            <a:ext cx="1492526" cy="1785104"/>
          </a:xfrm>
          <a:prstGeom prst="rect">
            <a:avLst/>
          </a:prstGeom>
          <a:noFill/>
        </p:spPr>
        <p:txBody>
          <a:bodyPr wrap="square" rtlCol="0">
            <a:spAutoFit/>
          </a:bodyPr>
          <a:lstStyle/>
          <a:p>
            <a:r>
              <a:rPr lang="it-IT" sz="1000" dirty="0">
                <a:solidFill>
                  <a:schemeClr val="accent4">
                    <a:lumMod val="75000"/>
                  </a:schemeClr>
                </a:solidFill>
              </a:rPr>
              <a:t>Questa è una quota parte: di tutte le risorse impegnate PER LA REALIZZAZIONE DI QUANTO PROGRAMMATO, quante derivano dal finanziamento statale, cioè dalla colonna a)?</a:t>
            </a:r>
          </a:p>
        </p:txBody>
      </p:sp>
      <p:sp>
        <p:nvSpPr>
          <p:cNvPr id="13" name="CasellaDiTesto 12">
            <a:extLst>
              <a:ext uri="{FF2B5EF4-FFF2-40B4-BE49-F238E27FC236}">
                <a16:creationId xmlns:a16="http://schemas.microsoft.com/office/drawing/2014/main" xmlns="" id="{9879375C-943B-4FC7-92B6-35C9DD21BE66}"/>
              </a:ext>
            </a:extLst>
          </p:cNvPr>
          <p:cNvSpPr txBox="1"/>
          <p:nvPr/>
        </p:nvSpPr>
        <p:spPr>
          <a:xfrm>
            <a:off x="8574155" y="4891782"/>
            <a:ext cx="2637183" cy="1569660"/>
          </a:xfrm>
          <a:prstGeom prst="rect">
            <a:avLst/>
          </a:prstGeom>
          <a:noFill/>
        </p:spPr>
        <p:txBody>
          <a:bodyPr wrap="square" rtlCol="0">
            <a:spAutoFit/>
          </a:bodyPr>
          <a:lstStyle/>
          <a:p>
            <a:r>
              <a:rPr lang="it-IT" sz="1200" dirty="0">
                <a:solidFill>
                  <a:srgbClr val="FF0000"/>
                </a:solidFill>
              </a:rPr>
              <a:t>È possibile che risorse inizialmente programmate per una misura non siano interamente spese sulla stessa. Le economie possono essere  utilizzate per altri interventi, purché coerenti con la programmazione regionale.</a:t>
            </a:r>
          </a:p>
        </p:txBody>
      </p:sp>
      <p:cxnSp>
        <p:nvCxnSpPr>
          <p:cNvPr id="14" name="Connettore 2 13">
            <a:extLst>
              <a:ext uri="{FF2B5EF4-FFF2-40B4-BE49-F238E27FC236}">
                <a16:creationId xmlns:a16="http://schemas.microsoft.com/office/drawing/2014/main" xmlns="" id="{D8923474-EA4A-4E1D-ACDB-2A2C57DDE25F}"/>
              </a:ext>
            </a:extLst>
          </p:cNvPr>
          <p:cNvCxnSpPr>
            <a:cxnSpLocks/>
          </p:cNvCxnSpPr>
          <p:nvPr/>
        </p:nvCxnSpPr>
        <p:spPr>
          <a:xfrm flipH="1" flipV="1">
            <a:off x="8146775" y="4506277"/>
            <a:ext cx="412474" cy="8870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7" name="Immagine 16">
            <a:extLst>
              <a:ext uri="{FF2B5EF4-FFF2-40B4-BE49-F238E27FC236}">
                <a16:creationId xmlns:a16="http://schemas.microsoft.com/office/drawing/2014/main" xmlns="" id="{ECD13FB1-2F57-47F7-A51F-59BBEA523F34}"/>
              </a:ext>
            </a:extLst>
          </p:cNvPr>
          <p:cNvPicPr>
            <a:picLocks noChangeAspect="1"/>
          </p:cNvPicPr>
          <p:nvPr/>
        </p:nvPicPr>
        <p:blipFill>
          <a:blip r:embed="rId2"/>
          <a:stretch>
            <a:fillRect/>
          </a:stretch>
        </p:blipFill>
        <p:spPr>
          <a:xfrm>
            <a:off x="190356" y="5953530"/>
            <a:ext cx="1973796" cy="646331"/>
          </a:xfrm>
          <a:prstGeom prst="rect">
            <a:avLst/>
          </a:prstGeom>
        </p:spPr>
      </p:pic>
    </p:spTree>
    <p:extLst>
      <p:ext uri="{BB962C8B-B14F-4D97-AF65-F5344CB8AC3E}">
        <p14:creationId xmlns:p14="http://schemas.microsoft.com/office/powerpoint/2010/main" val="79620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951670B-9E7F-4F2D-987F-0884D73BA0B7}"/>
              </a:ext>
            </a:extLst>
          </p:cNvPr>
          <p:cNvSpPr>
            <a:spLocks noGrp="1"/>
          </p:cNvSpPr>
          <p:nvPr>
            <p:ph type="title"/>
          </p:nvPr>
        </p:nvSpPr>
        <p:spPr>
          <a:xfrm>
            <a:off x="2743200" y="751121"/>
            <a:ext cx="9448800" cy="719870"/>
          </a:xfrm>
        </p:spPr>
        <p:txBody>
          <a:bodyPr>
            <a:normAutofit fontScale="90000"/>
          </a:bodyPr>
          <a:lstStyle/>
          <a:p>
            <a:r>
              <a:rPr lang="it-IT" dirty="0"/>
              <a:t>E’ STATA aggiunta una riga per i totali</a:t>
            </a:r>
          </a:p>
        </p:txBody>
      </p:sp>
      <p:graphicFrame>
        <p:nvGraphicFramePr>
          <p:cNvPr id="4" name="Segnaposto contenuto 3">
            <a:extLst>
              <a:ext uri="{FF2B5EF4-FFF2-40B4-BE49-F238E27FC236}">
                <a16:creationId xmlns:a16="http://schemas.microsoft.com/office/drawing/2014/main" xmlns="" id="{C206949D-F037-4321-8F3B-DC3405B287E3}"/>
              </a:ext>
            </a:extLst>
          </p:cNvPr>
          <p:cNvGraphicFramePr>
            <a:graphicFrameLocks noGrp="1"/>
          </p:cNvGraphicFramePr>
          <p:nvPr>
            <p:ph idx="1"/>
            <p:extLst>
              <p:ext uri="{D42A27DB-BD31-4B8C-83A1-F6EECF244321}">
                <p14:modId xmlns:p14="http://schemas.microsoft.com/office/powerpoint/2010/main" val="871489473"/>
              </p:ext>
            </p:extLst>
          </p:nvPr>
        </p:nvGraphicFramePr>
        <p:xfrm>
          <a:off x="540026" y="1801207"/>
          <a:ext cx="10820401" cy="1717245"/>
        </p:xfrm>
        <a:graphic>
          <a:graphicData uri="http://schemas.openxmlformats.org/drawingml/2006/table">
            <a:tbl>
              <a:tblPr/>
              <a:tblGrid>
                <a:gridCol w="418936">
                  <a:extLst>
                    <a:ext uri="{9D8B030D-6E8A-4147-A177-3AD203B41FA5}">
                      <a16:colId xmlns:a16="http://schemas.microsoft.com/office/drawing/2014/main" xmlns="" val="4172608133"/>
                    </a:ext>
                  </a:extLst>
                </a:gridCol>
                <a:gridCol w="1313590">
                  <a:extLst>
                    <a:ext uri="{9D8B030D-6E8A-4147-A177-3AD203B41FA5}">
                      <a16:colId xmlns:a16="http://schemas.microsoft.com/office/drawing/2014/main" xmlns="" val="318700914"/>
                    </a:ext>
                  </a:extLst>
                </a:gridCol>
                <a:gridCol w="662473">
                  <a:extLst>
                    <a:ext uri="{9D8B030D-6E8A-4147-A177-3AD203B41FA5}">
                      <a16:colId xmlns:a16="http://schemas.microsoft.com/office/drawing/2014/main" xmlns="" val="162008621"/>
                    </a:ext>
                  </a:extLst>
                </a:gridCol>
                <a:gridCol w="812634">
                  <a:extLst>
                    <a:ext uri="{9D8B030D-6E8A-4147-A177-3AD203B41FA5}">
                      <a16:colId xmlns:a16="http://schemas.microsoft.com/office/drawing/2014/main" xmlns="" val="3170091042"/>
                    </a:ext>
                  </a:extLst>
                </a:gridCol>
                <a:gridCol w="555216">
                  <a:extLst>
                    <a:ext uri="{9D8B030D-6E8A-4147-A177-3AD203B41FA5}">
                      <a16:colId xmlns:a16="http://schemas.microsoft.com/office/drawing/2014/main" xmlns="" val="1688072942"/>
                    </a:ext>
                  </a:extLst>
                </a:gridCol>
                <a:gridCol w="552692">
                  <a:extLst>
                    <a:ext uri="{9D8B030D-6E8A-4147-A177-3AD203B41FA5}">
                      <a16:colId xmlns:a16="http://schemas.microsoft.com/office/drawing/2014/main" xmlns="" val="4000087383"/>
                    </a:ext>
                  </a:extLst>
                </a:gridCol>
                <a:gridCol w="565311">
                  <a:extLst>
                    <a:ext uri="{9D8B030D-6E8A-4147-A177-3AD203B41FA5}">
                      <a16:colId xmlns:a16="http://schemas.microsoft.com/office/drawing/2014/main" xmlns="" val="3796312232"/>
                    </a:ext>
                  </a:extLst>
                </a:gridCol>
                <a:gridCol w="564049">
                  <a:extLst>
                    <a:ext uri="{9D8B030D-6E8A-4147-A177-3AD203B41FA5}">
                      <a16:colId xmlns:a16="http://schemas.microsoft.com/office/drawing/2014/main" xmlns="" val="468319402"/>
                    </a:ext>
                  </a:extLst>
                </a:gridCol>
                <a:gridCol w="641022">
                  <a:extLst>
                    <a:ext uri="{9D8B030D-6E8A-4147-A177-3AD203B41FA5}">
                      <a16:colId xmlns:a16="http://schemas.microsoft.com/office/drawing/2014/main" xmlns="" val="3130445804"/>
                    </a:ext>
                  </a:extLst>
                </a:gridCol>
                <a:gridCol w="651117">
                  <a:extLst>
                    <a:ext uri="{9D8B030D-6E8A-4147-A177-3AD203B41FA5}">
                      <a16:colId xmlns:a16="http://schemas.microsoft.com/office/drawing/2014/main" xmlns="" val="2449744554"/>
                    </a:ext>
                  </a:extLst>
                </a:gridCol>
                <a:gridCol w="651117">
                  <a:extLst>
                    <a:ext uri="{9D8B030D-6E8A-4147-A177-3AD203B41FA5}">
                      <a16:colId xmlns:a16="http://schemas.microsoft.com/office/drawing/2014/main" xmlns="" val="3314562188"/>
                    </a:ext>
                  </a:extLst>
                </a:gridCol>
                <a:gridCol w="580453">
                  <a:extLst>
                    <a:ext uri="{9D8B030D-6E8A-4147-A177-3AD203B41FA5}">
                      <a16:colId xmlns:a16="http://schemas.microsoft.com/office/drawing/2014/main" xmlns="" val="1320068983"/>
                    </a:ext>
                  </a:extLst>
                </a:gridCol>
                <a:gridCol w="615785">
                  <a:extLst>
                    <a:ext uri="{9D8B030D-6E8A-4147-A177-3AD203B41FA5}">
                      <a16:colId xmlns:a16="http://schemas.microsoft.com/office/drawing/2014/main" xmlns="" val="1283374969"/>
                    </a:ext>
                  </a:extLst>
                </a:gridCol>
                <a:gridCol w="613261">
                  <a:extLst>
                    <a:ext uri="{9D8B030D-6E8A-4147-A177-3AD203B41FA5}">
                      <a16:colId xmlns:a16="http://schemas.microsoft.com/office/drawing/2014/main" xmlns="" val="1550079327"/>
                    </a:ext>
                  </a:extLst>
                </a:gridCol>
                <a:gridCol w="585500">
                  <a:extLst>
                    <a:ext uri="{9D8B030D-6E8A-4147-A177-3AD203B41FA5}">
                      <a16:colId xmlns:a16="http://schemas.microsoft.com/office/drawing/2014/main" xmlns="" val="2752384047"/>
                    </a:ext>
                  </a:extLst>
                </a:gridCol>
                <a:gridCol w="582977">
                  <a:extLst>
                    <a:ext uri="{9D8B030D-6E8A-4147-A177-3AD203B41FA5}">
                      <a16:colId xmlns:a16="http://schemas.microsoft.com/office/drawing/2014/main" xmlns="" val="1149857858"/>
                    </a:ext>
                  </a:extLst>
                </a:gridCol>
                <a:gridCol w="454268">
                  <a:extLst>
                    <a:ext uri="{9D8B030D-6E8A-4147-A177-3AD203B41FA5}">
                      <a16:colId xmlns:a16="http://schemas.microsoft.com/office/drawing/2014/main" xmlns="" val="78149853"/>
                    </a:ext>
                  </a:extLst>
                </a:gridCol>
              </a:tblGrid>
              <a:tr h="82006">
                <a:tc rowSpan="4">
                  <a:txBody>
                    <a:bodyPr/>
                    <a:lstStyle/>
                    <a:p>
                      <a:pPr algn="ctr" fontAlgn="ctr"/>
                      <a:r>
                        <a:rPr lang="it-IT" sz="500" b="1" i="0" u="none" strike="noStrike">
                          <a:solidFill>
                            <a:srgbClr val="000000"/>
                          </a:solidFill>
                          <a:effectLst/>
                          <a:latin typeface="Calibri" panose="020F0502020204030204" pitchFamily="34" charset="0"/>
                        </a:rPr>
                        <a:t>Tipologia interventi</a:t>
                      </a:r>
                    </a:p>
                  </a:txBody>
                  <a:tcPr marL="4060" marR="4060" marT="40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it-IT" sz="500" b="1" i="0" u="none" strike="noStrike">
                          <a:solidFill>
                            <a:srgbClr val="000000"/>
                          </a:solidFill>
                          <a:effectLst/>
                          <a:latin typeface="Calibri" panose="020F0502020204030204" pitchFamily="34" charset="0"/>
                        </a:rPr>
                        <a:t>Dettaglio interventi</a:t>
                      </a:r>
                    </a:p>
                  </a:txBody>
                  <a:tcPr marL="4060" marR="4060" marT="40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4">
                  <a:txBody>
                    <a:bodyPr/>
                    <a:lstStyle/>
                    <a:p>
                      <a:pPr algn="ctr" fontAlgn="ctr"/>
                      <a:r>
                        <a:rPr lang="it-IT" sz="500" b="1" i="0" u="none" strike="noStrike">
                          <a:solidFill>
                            <a:srgbClr val="000000"/>
                          </a:solidFill>
                          <a:effectLst/>
                          <a:latin typeface="Calibri" panose="020F0502020204030204" pitchFamily="34" charset="0"/>
                        </a:rPr>
                        <a:t>Programmazione -          Piano di riparto risorse STATALI Fondo 0-6        D.M. 1160 del 19.12.2019</a:t>
                      </a:r>
                    </a:p>
                  </a:txBody>
                  <a:tcPr marL="4060" marR="4060" marT="40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it-IT" sz="500" b="1" i="0" u="none" strike="noStrike">
                          <a:solidFill>
                            <a:srgbClr val="000000"/>
                          </a:solidFill>
                          <a:effectLst/>
                          <a:latin typeface="Calibri" panose="020F0502020204030204" pitchFamily="34" charset="0"/>
                        </a:rPr>
                        <a:t>PROGRAMMAZIONE REGIONALE DEI SERVIZI EDUCATIVI PER L'INFANZIA E DELLE SCUOLE DELL'INFANZIA</a:t>
                      </a:r>
                    </a:p>
                  </a:txBody>
                  <a:tcPr marL="4060" marR="4060" marT="40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algn="ctr" fontAlgn="b"/>
                      <a:r>
                        <a:rPr lang="it-IT" sz="500" b="1" i="0" u="none" strike="noStrike">
                          <a:solidFill>
                            <a:srgbClr val="000000"/>
                          </a:solidFill>
                          <a:effectLst/>
                          <a:latin typeface="Calibri" panose="020F0502020204030204" pitchFamily="34" charset="0"/>
                        </a:rPr>
                        <a:t>MONITORAGGIO FINANZIARIO</a:t>
                      </a:r>
                    </a:p>
                  </a:txBody>
                  <a:tcPr marL="4060" marR="4060" marT="406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4">
                  <a:txBody>
                    <a:bodyPr/>
                    <a:lstStyle/>
                    <a:p>
                      <a:pPr algn="ctr" fontAlgn="b"/>
                      <a:r>
                        <a:rPr lang="it-IT" sz="500" b="1" i="0" u="none" strike="noStrike">
                          <a:solidFill>
                            <a:srgbClr val="000000"/>
                          </a:solidFill>
                          <a:effectLst/>
                          <a:latin typeface="Calibri" panose="020F0502020204030204" pitchFamily="34" charset="0"/>
                        </a:rPr>
                        <a:t>MONITORAGGIO QUANTITATIVO</a:t>
                      </a:r>
                    </a:p>
                  </a:txBody>
                  <a:tcPr marL="4060" marR="4060" marT="406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890036942"/>
                  </a:ext>
                </a:extLst>
              </a:tr>
              <a:tr h="97432">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fontAlgn="b"/>
                      <a:r>
                        <a:rPr lang="it-IT" sz="500" b="1" i="0" u="none" strike="noStrike">
                          <a:solidFill>
                            <a:srgbClr val="000000"/>
                          </a:solidFill>
                          <a:effectLst/>
                          <a:latin typeface="Calibri" panose="020F0502020204030204" pitchFamily="34" charset="0"/>
                        </a:rPr>
                        <a:t>a</a:t>
                      </a:r>
                    </a:p>
                  </a:txBody>
                  <a:tcPr marL="4060" marR="4060" marT="406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500" b="1" i="0" u="none" strike="noStrike">
                          <a:solidFill>
                            <a:srgbClr val="000000"/>
                          </a:solidFill>
                          <a:effectLst/>
                          <a:latin typeface="Calibri" panose="020F0502020204030204" pitchFamily="34" charset="0"/>
                        </a:rPr>
                        <a:t>b</a:t>
                      </a:r>
                    </a:p>
                  </a:txBody>
                  <a:tcPr marL="4060" marR="4060" marT="40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500" b="1" i="0" u="none" strike="noStrike">
                          <a:solidFill>
                            <a:srgbClr val="000000"/>
                          </a:solidFill>
                          <a:effectLst/>
                          <a:latin typeface="Calibri" panose="020F0502020204030204" pitchFamily="34" charset="0"/>
                        </a:rPr>
                        <a:t>c</a:t>
                      </a:r>
                    </a:p>
                  </a:txBody>
                  <a:tcPr marL="4060" marR="4060" marT="40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500" b="1" i="0" u="none" strike="noStrike">
                          <a:solidFill>
                            <a:srgbClr val="000000"/>
                          </a:solidFill>
                          <a:effectLst/>
                          <a:latin typeface="Calibri" panose="020F0502020204030204" pitchFamily="34" charset="0"/>
                        </a:rPr>
                        <a:t>d</a:t>
                      </a:r>
                    </a:p>
                  </a:txBody>
                  <a:tcPr marL="4060" marR="4060" marT="40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500" b="1" i="0" u="none" strike="noStrike">
                          <a:solidFill>
                            <a:srgbClr val="000000"/>
                          </a:solidFill>
                          <a:effectLst/>
                          <a:latin typeface="Calibri" panose="020F0502020204030204" pitchFamily="34" charset="0"/>
                        </a:rPr>
                        <a:t>e</a:t>
                      </a:r>
                    </a:p>
                  </a:txBody>
                  <a:tcPr marL="4060" marR="4060" marT="40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500" b="1" i="0" u="none" strike="noStrike">
                          <a:solidFill>
                            <a:srgbClr val="000000"/>
                          </a:solidFill>
                          <a:effectLst/>
                          <a:latin typeface="Calibri" panose="020F0502020204030204" pitchFamily="34" charset="0"/>
                        </a:rPr>
                        <a:t>e1</a:t>
                      </a:r>
                    </a:p>
                  </a:txBody>
                  <a:tcPr marL="4060" marR="4060" marT="40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500" b="1" i="0" u="none" strike="noStrike">
                          <a:solidFill>
                            <a:srgbClr val="000000"/>
                          </a:solidFill>
                          <a:effectLst/>
                          <a:latin typeface="Calibri" panose="020F0502020204030204" pitchFamily="34" charset="0"/>
                        </a:rPr>
                        <a:t>e2</a:t>
                      </a:r>
                    </a:p>
                  </a:txBody>
                  <a:tcPr marL="4060" marR="4060" marT="40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500" b="1" i="0" u="none" strike="noStrike">
                          <a:solidFill>
                            <a:srgbClr val="000000"/>
                          </a:solidFill>
                          <a:effectLst/>
                          <a:latin typeface="Calibri" panose="020F0502020204030204" pitchFamily="34" charset="0"/>
                        </a:rPr>
                        <a:t>f</a:t>
                      </a:r>
                    </a:p>
                  </a:txBody>
                  <a:tcPr marL="4060" marR="4060" marT="40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g</a:t>
                      </a:r>
                    </a:p>
                  </a:txBody>
                  <a:tcPr marL="4060" marR="4060" marT="40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it-IT" sz="500" b="1" i="0" u="none" strike="noStrike">
                          <a:solidFill>
                            <a:srgbClr val="000000"/>
                          </a:solidFill>
                          <a:effectLst/>
                          <a:latin typeface="Calibri" panose="020F0502020204030204" pitchFamily="34" charset="0"/>
                        </a:rPr>
                        <a:t>Numero di interventi previsti in sede di programmazione</a:t>
                      </a:r>
                    </a:p>
                  </a:txBody>
                  <a:tcPr marL="4060" marR="4060" marT="40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it-IT" sz="500" b="1" i="0" u="none" strike="noStrike">
                          <a:solidFill>
                            <a:srgbClr val="000000"/>
                          </a:solidFill>
                          <a:effectLst/>
                          <a:latin typeface="Calibri" panose="020F0502020204030204" pitchFamily="34" charset="0"/>
                        </a:rPr>
                        <a:t>Numero di interventi  realizzati</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it-IT" sz="500" b="1" i="0" u="none" strike="noStrike">
                          <a:solidFill>
                            <a:srgbClr val="000000"/>
                          </a:solidFill>
                          <a:effectLst/>
                          <a:latin typeface="Calibri" panose="020F0502020204030204" pitchFamily="34" charset="0"/>
                        </a:rPr>
                        <a:t>Numero di interventi   in corso di realizzazione</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it-IT" sz="500" b="1" i="0" u="none" strike="noStrike">
                          <a:solidFill>
                            <a:srgbClr val="000000"/>
                          </a:solidFill>
                          <a:effectLst/>
                          <a:latin typeface="Calibri" panose="020F0502020204030204" pitchFamily="34" charset="0"/>
                        </a:rPr>
                        <a:t>Numero comuni coinvolti</a:t>
                      </a:r>
                    </a:p>
                  </a:txBody>
                  <a:tcPr marL="4060" marR="4060" marT="40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49337394"/>
                  </a:ext>
                </a:extLst>
              </a:tr>
              <a:tr h="189993">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fontAlgn="b"/>
                      <a:r>
                        <a:rPr lang="it-IT" sz="500" b="1" i="0" u="none" strike="noStrike">
                          <a:solidFill>
                            <a:srgbClr val="000000"/>
                          </a:solidFill>
                          <a:effectLst/>
                          <a:latin typeface="Calibri" panose="020F0502020204030204" pitchFamily="34" charset="0"/>
                        </a:rPr>
                        <a:t> </a:t>
                      </a:r>
                    </a:p>
                  </a:txBody>
                  <a:tcPr marL="4060" marR="4060" marT="406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500" b="1" i="0" u="none" strike="noStrike">
                          <a:solidFill>
                            <a:srgbClr val="000000"/>
                          </a:solidFill>
                          <a:effectLst/>
                          <a:latin typeface="Calibri" panose="020F0502020204030204" pitchFamily="34" charset="0"/>
                        </a:rPr>
                        <a:t> </a:t>
                      </a:r>
                    </a:p>
                  </a:txBody>
                  <a:tcPr marL="4060" marR="4060" marT="40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500" b="1" i="0" u="none" strike="noStrike">
                          <a:solidFill>
                            <a:srgbClr val="000000"/>
                          </a:solidFill>
                          <a:effectLst/>
                          <a:latin typeface="Calibri" panose="020F0502020204030204" pitchFamily="34" charset="0"/>
                        </a:rPr>
                        <a:t>(a+b)</a:t>
                      </a:r>
                    </a:p>
                  </a:txBody>
                  <a:tcPr marL="4060" marR="4060" marT="40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500" b="1" i="0" u="none" strike="noStrike">
                          <a:solidFill>
                            <a:srgbClr val="000000"/>
                          </a:solidFill>
                          <a:effectLst/>
                          <a:latin typeface="Calibri" panose="020F0502020204030204" pitchFamily="34" charset="0"/>
                        </a:rPr>
                        <a:t> </a:t>
                      </a:r>
                    </a:p>
                  </a:txBody>
                  <a:tcPr marL="4060" marR="4060" marT="40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500" b="1" i="0" u="none" strike="noStrike">
                          <a:solidFill>
                            <a:srgbClr val="000000"/>
                          </a:solidFill>
                          <a:effectLst/>
                          <a:latin typeface="Calibri" panose="020F0502020204030204" pitchFamily="34" charset="0"/>
                        </a:rPr>
                        <a:t> </a:t>
                      </a:r>
                    </a:p>
                  </a:txBody>
                  <a:tcPr marL="4060" marR="4060" marT="40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500" b="1" i="0" u="none" strike="noStrike">
                          <a:solidFill>
                            <a:srgbClr val="000000"/>
                          </a:solidFill>
                          <a:effectLst/>
                          <a:latin typeface="Calibri" panose="020F0502020204030204" pitchFamily="34" charset="0"/>
                        </a:rPr>
                        <a:t> </a:t>
                      </a:r>
                    </a:p>
                  </a:txBody>
                  <a:tcPr marL="4060" marR="4060" marT="40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500" b="1" i="0" u="none" strike="noStrike">
                          <a:solidFill>
                            <a:srgbClr val="000000"/>
                          </a:solidFill>
                          <a:effectLst/>
                          <a:latin typeface="Calibri" panose="020F0502020204030204" pitchFamily="34" charset="0"/>
                        </a:rPr>
                        <a:t> </a:t>
                      </a:r>
                    </a:p>
                  </a:txBody>
                  <a:tcPr marL="4060" marR="4060" marT="40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500" b="1" i="0" u="none" strike="noStrike">
                          <a:solidFill>
                            <a:srgbClr val="000000"/>
                          </a:solidFill>
                          <a:effectLst/>
                          <a:latin typeface="Calibri" panose="020F0502020204030204" pitchFamily="34" charset="0"/>
                        </a:rPr>
                        <a:t>(c-e)</a:t>
                      </a:r>
                    </a:p>
                  </a:txBody>
                  <a:tcPr marL="4060" marR="4060" marT="40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500" b="1" i="0" u="none" strike="noStrike">
                          <a:solidFill>
                            <a:srgbClr val="000000"/>
                          </a:solidFill>
                          <a:effectLst/>
                          <a:latin typeface="Calibri" panose="020F0502020204030204" pitchFamily="34" charset="0"/>
                        </a:rPr>
                        <a:t>[a- (e1 + e2)]</a:t>
                      </a:r>
                    </a:p>
                  </a:txBody>
                  <a:tcPr marL="4060" marR="4060" marT="406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1382908433"/>
                  </a:ext>
                </a:extLst>
              </a:tr>
              <a:tr h="1347814">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fontAlgn="ctr"/>
                      <a:r>
                        <a:rPr lang="it-IT" sz="500" b="1" i="0" u="none" strike="noStrike">
                          <a:solidFill>
                            <a:srgbClr val="000000"/>
                          </a:solidFill>
                          <a:effectLst/>
                          <a:latin typeface="Calibri" panose="020F0502020204030204" pitchFamily="34" charset="0"/>
                        </a:rPr>
                        <a:t>Risorse assegnate  dal MI</a:t>
                      </a:r>
                    </a:p>
                  </a:txBody>
                  <a:tcPr marL="4060" marR="4060" marT="40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Finanziamento della Regione </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Risorse complessive </a:t>
                      </a:r>
                      <a:r>
                        <a:rPr lang="it-IT" sz="500" b="1" i="0" u="sng" strike="noStrike">
                          <a:solidFill>
                            <a:srgbClr val="000000"/>
                          </a:solidFill>
                          <a:effectLst/>
                          <a:latin typeface="Calibri" panose="020F0502020204030204" pitchFamily="34" charset="0"/>
                        </a:rPr>
                        <a:t>assegnate </a:t>
                      </a:r>
                      <a:r>
                        <a:rPr lang="it-IT" sz="500" b="1" i="0" u="none" strike="noStrike">
                          <a:solidFill>
                            <a:srgbClr val="000000"/>
                          </a:solidFill>
                          <a:effectLst/>
                          <a:latin typeface="Calibri" panose="020F0502020204030204" pitchFamily="34" charset="0"/>
                        </a:rPr>
                        <a:t>ai Comuni</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Concorso da parte dei Comuni al finanziamento dello specifico intervento ai sensi dell'art. 8 c. 4 D.lgs. 65/2017</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Totale risorse </a:t>
                      </a:r>
                      <a:r>
                        <a:rPr lang="it-IT" sz="500" b="1" i="0" u="sng" strike="noStrike">
                          <a:solidFill>
                            <a:srgbClr val="000000"/>
                          </a:solidFill>
                          <a:effectLst/>
                          <a:latin typeface="Calibri" panose="020F0502020204030204" pitchFamily="34" charset="0"/>
                        </a:rPr>
                        <a:t>impegnate </a:t>
                      </a:r>
                      <a:r>
                        <a:rPr lang="it-IT" sz="500" b="1" i="0" u="none" strike="noStrike">
                          <a:solidFill>
                            <a:srgbClr val="000000"/>
                          </a:solidFill>
                          <a:effectLst/>
                          <a:latin typeface="Calibri" panose="020F0502020204030204" pitchFamily="34" charset="0"/>
                        </a:rPr>
                        <a:t>dai Comuni alla data del 30.7.2022</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di cui derivanti dal finanziamento MI per la realizzazione dell'intervento progettato e previsto dalla programmazione regionale</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di cui derivanti dal finanziamento MI per l'impiego di </a:t>
                      </a:r>
                      <a:r>
                        <a:rPr lang="it-IT" sz="500" b="1" i="1" u="none" strike="noStrike">
                          <a:solidFill>
                            <a:srgbClr val="000000"/>
                          </a:solidFill>
                          <a:effectLst/>
                          <a:latin typeface="Calibri" panose="020F0502020204030204" pitchFamily="34" charset="0"/>
                        </a:rPr>
                        <a:t>economie</a:t>
                      </a:r>
                      <a:r>
                        <a:rPr lang="it-IT" sz="500" b="1" i="0" u="none" strike="noStrike">
                          <a:solidFill>
                            <a:srgbClr val="000000"/>
                          </a:solidFill>
                          <a:effectLst/>
                          <a:latin typeface="Calibri" panose="020F0502020204030204" pitchFamily="34" charset="0"/>
                        </a:rPr>
                        <a:t>  (afferenti alle risorse 2019) in ulteriori attività  previste dalla programmazione regionale</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a:solidFill>
                            <a:srgbClr val="000000"/>
                          </a:solidFill>
                          <a:effectLst/>
                          <a:latin typeface="Calibri" panose="020F0502020204030204" pitchFamily="34" charset="0"/>
                        </a:rPr>
                        <a:t>Totale risorse </a:t>
                      </a:r>
                      <a:r>
                        <a:rPr lang="it-IT" sz="500" b="1" i="0" u="sng" strike="noStrike">
                          <a:solidFill>
                            <a:srgbClr val="000000"/>
                          </a:solidFill>
                          <a:effectLst/>
                          <a:latin typeface="Calibri" panose="020F0502020204030204" pitchFamily="34" charset="0"/>
                        </a:rPr>
                        <a:t>assegnate ma non ancora impegnate</a:t>
                      </a:r>
                      <a:r>
                        <a:rPr lang="it-IT" sz="500" b="1" i="0" u="none" strike="noStrike">
                          <a:solidFill>
                            <a:srgbClr val="000000"/>
                          </a:solidFill>
                          <a:effectLst/>
                          <a:latin typeface="Calibri" panose="020F0502020204030204" pitchFamily="34" charset="0"/>
                        </a:rPr>
                        <a:t> dai Comuni</a:t>
                      </a:r>
                    </a:p>
                  </a:txBody>
                  <a:tcPr marL="4060" marR="4060" marT="40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500" b="1" i="0" u="none" strike="noStrike" dirty="0">
                          <a:solidFill>
                            <a:srgbClr val="000000"/>
                          </a:solidFill>
                          <a:effectLst/>
                          <a:latin typeface="Calibri" panose="020F0502020204030204" pitchFamily="34" charset="0"/>
                        </a:rPr>
                        <a:t>di cui derivanti dal finanziamento MI</a:t>
                      </a:r>
                    </a:p>
                  </a:txBody>
                  <a:tcPr marL="4060" marR="4060" marT="40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3827429651"/>
                  </a:ext>
                </a:extLst>
              </a:tr>
            </a:tbl>
          </a:graphicData>
        </a:graphic>
      </p:graphicFrame>
      <p:graphicFrame>
        <p:nvGraphicFramePr>
          <p:cNvPr id="5" name="Tabella 4">
            <a:extLst>
              <a:ext uri="{FF2B5EF4-FFF2-40B4-BE49-F238E27FC236}">
                <a16:creationId xmlns:a16="http://schemas.microsoft.com/office/drawing/2014/main" xmlns="" id="{B3E2F57D-B228-42FE-BFB2-7AC9CA675F27}"/>
              </a:ext>
            </a:extLst>
          </p:cNvPr>
          <p:cNvGraphicFramePr>
            <a:graphicFrameLocks noGrp="1"/>
          </p:cNvGraphicFramePr>
          <p:nvPr>
            <p:extLst>
              <p:ext uri="{D42A27DB-BD31-4B8C-83A1-F6EECF244321}">
                <p14:modId xmlns:p14="http://schemas.microsoft.com/office/powerpoint/2010/main" val="180024000"/>
              </p:ext>
            </p:extLst>
          </p:nvPr>
        </p:nvGraphicFramePr>
        <p:xfrm>
          <a:off x="407504" y="4031515"/>
          <a:ext cx="10952922" cy="349132"/>
        </p:xfrm>
        <a:graphic>
          <a:graphicData uri="http://schemas.openxmlformats.org/drawingml/2006/table">
            <a:tbl>
              <a:tblPr/>
              <a:tblGrid>
                <a:gridCol w="446588">
                  <a:extLst>
                    <a:ext uri="{9D8B030D-6E8A-4147-A177-3AD203B41FA5}">
                      <a16:colId xmlns:a16="http://schemas.microsoft.com/office/drawing/2014/main" xmlns="" val="1596656457"/>
                    </a:ext>
                  </a:extLst>
                </a:gridCol>
                <a:gridCol w="194875">
                  <a:extLst>
                    <a:ext uri="{9D8B030D-6E8A-4147-A177-3AD203B41FA5}">
                      <a16:colId xmlns:a16="http://schemas.microsoft.com/office/drawing/2014/main" xmlns="" val="2914476406"/>
                    </a:ext>
                  </a:extLst>
                </a:gridCol>
                <a:gridCol w="1213908">
                  <a:extLst>
                    <a:ext uri="{9D8B030D-6E8A-4147-A177-3AD203B41FA5}">
                      <a16:colId xmlns:a16="http://schemas.microsoft.com/office/drawing/2014/main" xmlns="" val="1156685596"/>
                    </a:ext>
                  </a:extLst>
                </a:gridCol>
                <a:gridCol w="710481">
                  <a:extLst>
                    <a:ext uri="{9D8B030D-6E8A-4147-A177-3AD203B41FA5}">
                      <a16:colId xmlns:a16="http://schemas.microsoft.com/office/drawing/2014/main" xmlns="" val="1636107931"/>
                    </a:ext>
                  </a:extLst>
                </a:gridCol>
                <a:gridCol w="871524">
                  <a:extLst>
                    <a:ext uri="{9D8B030D-6E8A-4147-A177-3AD203B41FA5}">
                      <a16:colId xmlns:a16="http://schemas.microsoft.com/office/drawing/2014/main" xmlns="" val="2586005851"/>
                    </a:ext>
                  </a:extLst>
                </a:gridCol>
                <a:gridCol w="449295">
                  <a:extLst>
                    <a:ext uri="{9D8B030D-6E8A-4147-A177-3AD203B41FA5}">
                      <a16:colId xmlns:a16="http://schemas.microsoft.com/office/drawing/2014/main" xmlns="" val="3361718984"/>
                    </a:ext>
                  </a:extLst>
                </a:gridCol>
                <a:gridCol w="595451">
                  <a:extLst>
                    <a:ext uri="{9D8B030D-6E8A-4147-A177-3AD203B41FA5}">
                      <a16:colId xmlns:a16="http://schemas.microsoft.com/office/drawing/2014/main" xmlns="" val="2460642517"/>
                    </a:ext>
                  </a:extLst>
                </a:gridCol>
                <a:gridCol w="535906">
                  <a:extLst>
                    <a:ext uri="{9D8B030D-6E8A-4147-A177-3AD203B41FA5}">
                      <a16:colId xmlns:a16="http://schemas.microsoft.com/office/drawing/2014/main" xmlns="" val="4063899"/>
                    </a:ext>
                  </a:extLst>
                </a:gridCol>
                <a:gridCol w="606277">
                  <a:extLst>
                    <a:ext uri="{9D8B030D-6E8A-4147-A177-3AD203B41FA5}">
                      <a16:colId xmlns:a16="http://schemas.microsoft.com/office/drawing/2014/main" xmlns="" val="2444527898"/>
                    </a:ext>
                  </a:extLst>
                </a:gridCol>
                <a:gridCol w="594278">
                  <a:extLst>
                    <a:ext uri="{9D8B030D-6E8A-4147-A177-3AD203B41FA5}">
                      <a16:colId xmlns:a16="http://schemas.microsoft.com/office/drawing/2014/main" xmlns="" val="34792599"/>
                    </a:ext>
                  </a:extLst>
                </a:gridCol>
                <a:gridCol w="702365">
                  <a:extLst>
                    <a:ext uri="{9D8B030D-6E8A-4147-A177-3AD203B41FA5}">
                      <a16:colId xmlns:a16="http://schemas.microsoft.com/office/drawing/2014/main" xmlns="" val="4016537928"/>
                    </a:ext>
                  </a:extLst>
                </a:gridCol>
                <a:gridCol w="675861">
                  <a:extLst>
                    <a:ext uri="{9D8B030D-6E8A-4147-A177-3AD203B41FA5}">
                      <a16:colId xmlns:a16="http://schemas.microsoft.com/office/drawing/2014/main" xmlns="" val="1414181053"/>
                    </a:ext>
                  </a:extLst>
                </a:gridCol>
                <a:gridCol w="516835">
                  <a:extLst>
                    <a:ext uri="{9D8B030D-6E8A-4147-A177-3AD203B41FA5}">
                      <a16:colId xmlns:a16="http://schemas.microsoft.com/office/drawing/2014/main" xmlns="" val="3917456820"/>
                    </a:ext>
                  </a:extLst>
                </a:gridCol>
                <a:gridCol w="609600">
                  <a:extLst>
                    <a:ext uri="{9D8B030D-6E8A-4147-A177-3AD203B41FA5}">
                      <a16:colId xmlns:a16="http://schemas.microsoft.com/office/drawing/2014/main" xmlns="" val="1401030092"/>
                    </a:ext>
                  </a:extLst>
                </a:gridCol>
                <a:gridCol w="662609">
                  <a:extLst>
                    <a:ext uri="{9D8B030D-6E8A-4147-A177-3AD203B41FA5}">
                      <a16:colId xmlns:a16="http://schemas.microsoft.com/office/drawing/2014/main" xmlns="" val="127142453"/>
                    </a:ext>
                  </a:extLst>
                </a:gridCol>
                <a:gridCol w="596347">
                  <a:extLst>
                    <a:ext uri="{9D8B030D-6E8A-4147-A177-3AD203B41FA5}">
                      <a16:colId xmlns:a16="http://schemas.microsoft.com/office/drawing/2014/main" xmlns="" val="1642082546"/>
                    </a:ext>
                  </a:extLst>
                </a:gridCol>
                <a:gridCol w="569844">
                  <a:extLst>
                    <a:ext uri="{9D8B030D-6E8A-4147-A177-3AD203B41FA5}">
                      <a16:colId xmlns:a16="http://schemas.microsoft.com/office/drawing/2014/main" xmlns="" val="713902929"/>
                    </a:ext>
                  </a:extLst>
                </a:gridCol>
                <a:gridCol w="400878">
                  <a:extLst>
                    <a:ext uri="{9D8B030D-6E8A-4147-A177-3AD203B41FA5}">
                      <a16:colId xmlns:a16="http://schemas.microsoft.com/office/drawing/2014/main" xmlns="" val="289773746"/>
                    </a:ext>
                  </a:extLst>
                </a:gridCol>
              </a:tblGrid>
              <a:tr h="259819">
                <a:tc gridSpan="3">
                  <a:txBody>
                    <a:bodyPr/>
                    <a:lstStyle/>
                    <a:p>
                      <a:pPr algn="r" fontAlgn="b"/>
                      <a:r>
                        <a:rPr lang="it-IT" sz="500" b="1" i="0" u="none" strike="noStrike">
                          <a:solidFill>
                            <a:srgbClr val="000000"/>
                          </a:solidFill>
                          <a:effectLst/>
                          <a:latin typeface="Calibri" panose="020F0502020204030204" pitchFamily="34" charset="0"/>
                        </a:rPr>
                        <a:t>TOTALE</a:t>
                      </a:r>
                    </a:p>
                  </a:txBody>
                  <a:tcPr marL="4060" marR="4060" marT="406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it-IT"/>
                    </a:p>
                  </a:txBody>
                  <a:tcPr/>
                </a:tc>
                <a:tc hMerge="1">
                  <a:txBody>
                    <a:bodyPr/>
                    <a:lstStyle/>
                    <a:p>
                      <a:endParaRPr lang="it-IT"/>
                    </a:p>
                  </a:txBody>
                  <a:tcPr/>
                </a:tc>
                <a:tc>
                  <a:txBody>
                    <a:bodyPr/>
                    <a:lstStyle/>
                    <a:p>
                      <a:pPr algn="l" fontAlgn="ctr"/>
                      <a:r>
                        <a:rPr lang="it-IT" sz="500" b="0" i="0" u="none" strike="noStrike">
                          <a:solidFill>
                            <a:srgbClr val="000000"/>
                          </a:solidFill>
                          <a:effectLst/>
                          <a:latin typeface="Calibri" panose="020F0502020204030204" pitchFamily="34" charset="0"/>
                        </a:rPr>
                        <a:t> </a:t>
                      </a:r>
                    </a:p>
                  </a:txBody>
                  <a:tcPr marL="4060" marR="4060" marT="40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ctr"/>
                      <a:r>
                        <a:rPr lang="it-IT" sz="500" b="0" i="0" u="none" strike="noStrike">
                          <a:solidFill>
                            <a:srgbClr val="000000"/>
                          </a:solidFill>
                          <a:effectLst/>
                          <a:latin typeface="Calibri" panose="020F0502020204030204" pitchFamily="34" charset="0"/>
                        </a:rPr>
                        <a:t> </a:t>
                      </a:r>
                    </a:p>
                  </a:txBody>
                  <a:tcPr marL="4060" marR="4060" marT="40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it-IT" sz="500" b="1" i="0" u="none" strike="noStrike">
                          <a:solidFill>
                            <a:srgbClr val="000000"/>
                          </a:solidFill>
                          <a:effectLst/>
                          <a:latin typeface="Calibri" panose="020F0502020204030204" pitchFamily="34" charset="0"/>
                        </a:rPr>
                        <a:t> </a:t>
                      </a:r>
                    </a:p>
                  </a:txBody>
                  <a:tcPr marL="4060" marR="4060" marT="40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060" marR="4060" marT="406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060" marR="4060" marT="406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060" marR="4060" marT="406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060" marR="4060" marT="406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060" marR="4060" marT="406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500" b="0" i="0" u="none" strike="noStrike" dirty="0">
                          <a:solidFill>
                            <a:srgbClr val="000000"/>
                          </a:solidFill>
                          <a:effectLst/>
                          <a:latin typeface="Calibri" panose="020F0502020204030204" pitchFamily="34" charset="0"/>
                        </a:rPr>
                        <a:t> </a:t>
                      </a:r>
                    </a:p>
                  </a:txBody>
                  <a:tcPr marL="4060" marR="4060" marT="406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060" marR="4060" marT="406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060" marR="4060" marT="406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just" fontAlgn="ctr"/>
                      <a:r>
                        <a:rPr lang="it-IT" sz="500" b="1" i="0" u="none" strike="noStrike">
                          <a:solidFill>
                            <a:srgbClr val="000000"/>
                          </a:solidFill>
                          <a:effectLst/>
                          <a:latin typeface="Calibri" panose="020F0502020204030204" pitchFamily="34" charset="0"/>
                        </a:rPr>
                        <a:t> </a:t>
                      </a:r>
                    </a:p>
                  </a:txBody>
                  <a:tcPr marL="4060" marR="4060" marT="40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060" marR="4060" marT="406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060" marR="4060" marT="406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it-IT" sz="500" b="0" i="0" u="none" strike="noStrike">
                          <a:solidFill>
                            <a:srgbClr val="000000"/>
                          </a:solidFill>
                          <a:effectLst/>
                          <a:latin typeface="Calibri" panose="020F0502020204030204" pitchFamily="34" charset="0"/>
                        </a:rPr>
                        <a:t> </a:t>
                      </a:r>
                    </a:p>
                  </a:txBody>
                  <a:tcPr marL="4060" marR="4060" marT="406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3916095616"/>
                  </a:ext>
                </a:extLst>
              </a:tr>
              <a:tr h="89313">
                <a:tc>
                  <a:txBody>
                    <a:bodyPr/>
                    <a:lstStyle/>
                    <a:p>
                      <a:pPr algn="l" fontAlgn="b"/>
                      <a:endParaRPr lang="it-IT" sz="500" b="0" i="0" u="none" strike="noStrike">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500" b="0" i="0" u="none" strike="noStrike">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500" b="0" i="0" u="none" strike="noStrike">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500" b="0" i="0" u="none" strike="noStrike">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500" b="0" i="0" u="none" strike="noStrike">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500" b="0" i="0" u="none" strike="noStrike">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500" b="0" i="0" u="none" strike="noStrike">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500" b="0" i="0" u="none" strike="noStrike">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500" b="0" i="0" u="none" strike="noStrike">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500" b="0" i="0" u="none" strike="noStrike">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500" b="0" i="0" u="none" strike="noStrike">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500" b="0" i="0" u="none" strike="noStrike">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500" b="0" i="0" u="none" strike="noStrike">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it-IT" sz="500" b="0" i="0" u="none" strike="noStrike">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it-IT" sz="500" b="0" i="0" u="none" strike="noStrike">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it-IT" sz="500" b="0" i="0" u="none" strike="noStrike">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500" b="0" i="0" u="none" strike="noStrike">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t-IT" sz="500" b="0" i="0" u="none" strike="noStrike" dirty="0">
                        <a:solidFill>
                          <a:srgbClr val="000000"/>
                        </a:solidFill>
                        <a:effectLst/>
                        <a:latin typeface="Calibri" panose="020F0502020204030204" pitchFamily="34" charset="0"/>
                      </a:endParaRPr>
                    </a:p>
                  </a:txBody>
                  <a:tcPr marL="4060" marR="4060" marT="406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987016995"/>
                  </a:ext>
                </a:extLst>
              </a:tr>
            </a:tbl>
          </a:graphicData>
        </a:graphic>
      </p:graphicFrame>
      <p:sp>
        <p:nvSpPr>
          <p:cNvPr id="6" name="CasellaDiTesto 5">
            <a:extLst>
              <a:ext uri="{FF2B5EF4-FFF2-40B4-BE49-F238E27FC236}">
                <a16:creationId xmlns:a16="http://schemas.microsoft.com/office/drawing/2014/main" xmlns="" id="{BDB06BB7-6AB6-41DC-89E7-45B0774EE75C}"/>
              </a:ext>
            </a:extLst>
          </p:cNvPr>
          <p:cNvSpPr txBox="1"/>
          <p:nvPr/>
        </p:nvSpPr>
        <p:spPr>
          <a:xfrm>
            <a:off x="6833152" y="4893710"/>
            <a:ext cx="4200939" cy="1477328"/>
          </a:xfrm>
          <a:prstGeom prst="rect">
            <a:avLst/>
          </a:prstGeom>
          <a:noFill/>
        </p:spPr>
        <p:txBody>
          <a:bodyPr wrap="square" rtlCol="0">
            <a:spAutoFit/>
          </a:bodyPr>
          <a:lstStyle/>
          <a:p>
            <a:r>
              <a:rPr lang="it-IT" dirty="0">
                <a:solidFill>
                  <a:srgbClr val="FF0000"/>
                </a:solidFill>
              </a:rPr>
              <a:t>Questo dovrebbe agevolare la Regione nel controllo della coerenza tra i dati inseriti nelle diverse righe e nelle diverse colonne</a:t>
            </a:r>
          </a:p>
        </p:txBody>
      </p:sp>
      <p:pic>
        <p:nvPicPr>
          <p:cNvPr id="7" name="Immagine 6">
            <a:extLst>
              <a:ext uri="{FF2B5EF4-FFF2-40B4-BE49-F238E27FC236}">
                <a16:creationId xmlns:a16="http://schemas.microsoft.com/office/drawing/2014/main" xmlns="" id="{EC4911D0-3307-48A8-A89E-DD99C1DD88AB}"/>
              </a:ext>
            </a:extLst>
          </p:cNvPr>
          <p:cNvPicPr>
            <a:picLocks noChangeAspect="1"/>
          </p:cNvPicPr>
          <p:nvPr/>
        </p:nvPicPr>
        <p:blipFill>
          <a:blip r:embed="rId2"/>
          <a:stretch>
            <a:fillRect/>
          </a:stretch>
        </p:blipFill>
        <p:spPr>
          <a:xfrm>
            <a:off x="163852" y="5750712"/>
            <a:ext cx="2693496" cy="882001"/>
          </a:xfrm>
          <a:prstGeom prst="rect">
            <a:avLst/>
          </a:prstGeom>
        </p:spPr>
      </p:pic>
    </p:spTree>
    <p:extLst>
      <p:ext uri="{BB962C8B-B14F-4D97-AF65-F5344CB8AC3E}">
        <p14:creationId xmlns:p14="http://schemas.microsoft.com/office/powerpoint/2010/main" val="1113993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67A20F6-FC9A-4BD4-B88E-5520E9FE32E4}"/>
              </a:ext>
            </a:extLst>
          </p:cNvPr>
          <p:cNvSpPr>
            <a:spLocks noGrp="1"/>
          </p:cNvSpPr>
          <p:nvPr>
            <p:ph type="title"/>
          </p:nvPr>
        </p:nvSpPr>
        <p:spPr/>
        <p:txBody>
          <a:bodyPr/>
          <a:lstStyle/>
          <a:p>
            <a:r>
              <a:rPr lang="it-IT" dirty="0"/>
              <a:t>Il monitoraggio quantitativo resta invariato</a:t>
            </a:r>
          </a:p>
        </p:txBody>
      </p:sp>
      <p:graphicFrame>
        <p:nvGraphicFramePr>
          <p:cNvPr id="4" name="Tabella 3">
            <a:extLst>
              <a:ext uri="{FF2B5EF4-FFF2-40B4-BE49-F238E27FC236}">
                <a16:creationId xmlns:a16="http://schemas.microsoft.com/office/drawing/2014/main" xmlns="" id="{2A370CDA-F2C8-4810-81DF-EADC2354E365}"/>
              </a:ext>
            </a:extLst>
          </p:cNvPr>
          <p:cNvGraphicFramePr>
            <a:graphicFrameLocks noGrp="1"/>
          </p:cNvGraphicFramePr>
          <p:nvPr>
            <p:extLst>
              <p:ext uri="{D42A27DB-BD31-4B8C-83A1-F6EECF244321}">
                <p14:modId xmlns:p14="http://schemas.microsoft.com/office/powerpoint/2010/main" val="3871501058"/>
              </p:ext>
            </p:extLst>
          </p:nvPr>
        </p:nvGraphicFramePr>
        <p:xfrm>
          <a:off x="2226365" y="2226365"/>
          <a:ext cx="8229600" cy="2355001"/>
        </p:xfrm>
        <a:graphic>
          <a:graphicData uri="http://schemas.openxmlformats.org/drawingml/2006/table">
            <a:tbl>
              <a:tblPr/>
              <a:tblGrid>
                <a:gridCol w="2406258">
                  <a:extLst>
                    <a:ext uri="{9D8B030D-6E8A-4147-A177-3AD203B41FA5}">
                      <a16:colId xmlns:a16="http://schemas.microsoft.com/office/drawing/2014/main" xmlns="" val="1062833513"/>
                    </a:ext>
                  </a:extLst>
                </a:gridCol>
                <a:gridCol w="1760316">
                  <a:extLst>
                    <a:ext uri="{9D8B030D-6E8A-4147-A177-3AD203B41FA5}">
                      <a16:colId xmlns:a16="http://schemas.microsoft.com/office/drawing/2014/main" xmlns="" val="2914366083"/>
                    </a:ext>
                  </a:extLst>
                </a:gridCol>
                <a:gridCol w="2287918">
                  <a:extLst>
                    <a:ext uri="{9D8B030D-6E8A-4147-A177-3AD203B41FA5}">
                      <a16:colId xmlns:a16="http://schemas.microsoft.com/office/drawing/2014/main" xmlns="" val="2700911069"/>
                    </a:ext>
                  </a:extLst>
                </a:gridCol>
                <a:gridCol w="1775108">
                  <a:extLst>
                    <a:ext uri="{9D8B030D-6E8A-4147-A177-3AD203B41FA5}">
                      <a16:colId xmlns:a16="http://schemas.microsoft.com/office/drawing/2014/main" xmlns="" val="1151366974"/>
                    </a:ext>
                  </a:extLst>
                </a:gridCol>
              </a:tblGrid>
              <a:tr h="603693">
                <a:tc gridSpan="4">
                  <a:txBody>
                    <a:bodyPr/>
                    <a:lstStyle/>
                    <a:p>
                      <a:pPr algn="ctr" fontAlgn="b"/>
                      <a:r>
                        <a:rPr lang="it-IT" sz="1200" b="1" i="0" u="none" strike="noStrike">
                          <a:solidFill>
                            <a:srgbClr val="000000"/>
                          </a:solidFill>
                          <a:effectLst/>
                          <a:latin typeface="Calibri" panose="020F0502020204030204" pitchFamily="34" charset="0"/>
                        </a:rPr>
                        <a:t>MONITORAGGIO QUANTITATIVO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2341968748"/>
                  </a:ext>
                </a:extLst>
              </a:tr>
              <a:tr h="1751308">
                <a:tc>
                  <a:txBody>
                    <a:bodyPr/>
                    <a:lstStyle/>
                    <a:p>
                      <a:pPr algn="ctr" fontAlgn="ctr"/>
                      <a:r>
                        <a:rPr lang="it-IT" sz="1200" b="1" i="0" u="none" strike="noStrike">
                          <a:solidFill>
                            <a:srgbClr val="000000"/>
                          </a:solidFill>
                          <a:effectLst/>
                          <a:latin typeface="Calibri" panose="020F0502020204030204" pitchFamily="34" charset="0"/>
                        </a:rPr>
                        <a:t>Numero di interventi previsti in sede di programmazione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1" i="0" u="none" strike="noStrike">
                          <a:solidFill>
                            <a:srgbClr val="000000"/>
                          </a:solidFill>
                          <a:effectLst/>
                          <a:latin typeface="Calibri" panose="020F0502020204030204" pitchFamily="34" charset="0"/>
                        </a:rPr>
                        <a:t>Numero di interventi  realizzati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1" i="0" u="none" strike="noStrike">
                          <a:solidFill>
                            <a:srgbClr val="000000"/>
                          </a:solidFill>
                          <a:effectLst/>
                          <a:latin typeface="Calibri" panose="020F0502020204030204" pitchFamily="34" charset="0"/>
                        </a:rPr>
                        <a:t>Numero di interventi   in corso di realizzazione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1" i="0" u="none" strike="noStrike" dirty="0">
                          <a:solidFill>
                            <a:srgbClr val="000000"/>
                          </a:solidFill>
                          <a:effectLst/>
                          <a:latin typeface="Calibri" panose="020F0502020204030204" pitchFamily="34" charset="0"/>
                        </a:rPr>
                        <a:t>Numero comuni coinvolti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69920072"/>
                  </a:ext>
                </a:extLst>
              </a:tr>
            </a:tbl>
          </a:graphicData>
        </a:graphic>
      </p:graphicFrame>
      <p:pic>
        <p:nvPicPr>
          <p:cNvPr id="5" name="Immagine 4">
            <a:extLst>
              <a:ext uri="{FF2B5EF4-FFF2-40B4-BE49-F238E27FC236}">
                <a16:creationId xmlns:a16="http://schemas.microsoft.com/office/drawing/2014/main" xmlns="" id="{6E6BDAF5-8714-4091-8378-85F5579B105E}"/>
              </a:ext>
            </a:extLst>
          </p:cNvPr>
          <p:cNvPicPr>
            <a:picLocks noChangeAspect="1"/>
          </p:cNvPicPr>
          <p:nvPr/>
        </p:nvPicPr>
        <p:blipFill>
          <a:blip r:embed="rId2"/>
          <a:stretch>
            <a:fillRect/>
          </a:stretch>
        </p:blipFill>
        <p:spPr>
          <a:xfrm>
            <a:off x="0" y="5737460"/>
            <a:ext cx="2754201" cy="901879"/>
          </a:xfrm>
          <a:prstGeom prst="rect">
            <a:avLst/>
          </a:prstGeom>
        </p:spPr>
      </p:pic>
    </p:spTree>
    <p:extLst>
      <p:ext uri="{BB962C8B-B14F-4D97-AF65-F5344CB8AC3E}">
        <p14:creationId xmlns:p14="http://schemas.microsoft.com/office/powerpoint/2010/main" val="4091521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DA3A05C-BE94-450D-95AC-2CDFB249BBE7}"/>
              </a:ext>
            </a:extLst>
          </p:cNvPr>
          <p:cNvSpPr>
            <a:spLocks noGrp="1"/>
          </p:cNvSpPr>
          <p:nvPr>
            <p:ph type="title"/>
          </p:nvPr>
        </p:nvSpPr>
        <p:spPr/>
        <p:txBody>
          <a:bodyPr/>
          <a:lstStyle/>
          <a:p>
            <a:r>
              <a:rPr lang="it-IT" dirty="0"/>
              <a:t>Vengono aggiunte due informazioni</a:t>
            </a:r>
          </a:p>
        </p:txBody>
      </p:sp>
      <p:graphicFrame>
        <p:nvGraphicFramePr>
          <p:cNvPr id="4" name="Tabella 3">
            <a:extLst>
              <a:ext uri="{FF2B5EF4-FFF2-40B4-BE49-F238E27FC236}">
                <a16:creationId xmlns:a16="http://schemas.microsoft.com/office/drawing/2014/main" xmlns="" id="{CBC58A52-5EB9-4E4B-B69E-50372A20F095}"/>
              </a:ext>
            </a:extLst>
          </p:cNvPr>
          <p:cNvGraphicFramePr>
            <a:graphicFrameLocks noGrp="1"/>
          </p:cNvGraphicFramePr>
          <p:nvPr>
            <p:extLst>
              <p:ext uri="{D42A27DB-BD31-4B8C-83A1-F6EECF244321}">
                <p14:modId xmlns:p14="http://schemas.microsoft.com/office/powerpoint/2010/main" val="3941495369"/>
              </p:ext>
            </p:extLst>
          </p:nvPr>
        </p:nvGraphicFramePr>
        <p:xfrm>
          <a:off x="243508" y="1649898"/>
          <a:ext cx="6957392" cy="4702040"/>
        </p:xfrm>
        <a:graphic>
          <a:graphicData uri="http://schemas.openxmlformats.org/drawingml/2006/table">
            <a:tbl>
              <a:tblPr/>
              <a:tblGrid>
                <a:gridCol w="2208336">
                  <a:extLst>
                    <a:ext uri="{9D8B030D-6E8A-4147-A177-3AD203B41FA5}">
                      <a16:colId xmlns:a16="http://schemas.microsoft.com/office/drawing/2014/main" xmlns="" val="3547170866"/>
                    </a:ext>
                  </a:extLst>
                </a:gridCol>
                <a:gridCol w="288876">
                  <a:extLst>
                    <a:ext uri="{9D8B030D-6E8A-4147-A177-3AD203B41FA5}">
                      <a16:colId xmlns:a16="http://schemas.microsoft.com/office/drawing/2014/main" xmlns="" val="3004183097"/>
                    </a:ext>
                  </a:extLst>
                </a:gridCol>
                <a:gridCol w="382848">
                  <a:extLst>
                    <a:ext uri="{9D8B030D-6E8A-4147-A177-3AD203B41FA5}">
                      <a16:colId xmlns:a16="http://schemas.microsoft.com/office/drawing/2014/main" xmlns="" val="3798540978"/>
                    </a:ext>
                  </a:extLst>
                </a:gridCol>
                <a:gridCol w="344563">
                  <a:extLst>
                    <a:ext uri="{9D8B030D-6E8A-4147-A177-3AD203B41FA5}">
                      <a16:colId xmlns:a16="http://schemas.microsoft.com/office/drawing/2014/main" xmlns="" val="3361653297"/>
                    </a:ext>
                  </a:extLst>
                </a:gridCol>
                <a:gridCol w="389810">
                  <a:extLst>
                    <a:ext uri="{9D8B030D-6E8A-4147-A177-3AD203B41FA5}">
                      <a16:colId xmlns:a16="http://schemas.microsoft.com/office/drawing/2014/main" xmlns="" val="1436421360"/>
                    </a:ext>
                  </a:extLst>
                </a:gridCol>
                <a:gridCol w="278435">
                  <a:extLst>
                    <a:ext uri="{9D8B030D-6E8A-4147-A177-3AD203B41FA5}">
                      <a16:colId xmlns:a16="http://schemas.microsoft.com/office/drawing/2014/main" xmlns="" val="2860459835"/>
                    </a:ext>
                  </a:extLst>
                </a:gridCol>
                <a:gridCol w="442015">
                  <a:extLst>
                    <a:ext uri="{9D8B030D-6E8A-4147-A177-3AD203B41FA5}">
                      <a16:colId xmlns:a16="http://schemas.microsoft.com/office/drawing/2014/main" xmlns="" val="2542682541"/>
                    </a:ext>
                  </a:extLst>
                </a:gridCol>
                <a:gridCol w="448976">
                  <a:extLst>
                    <a:ext uri="{9D8B030D-6E8A-4147-A177-3AD203B41FA5}">
                      <a16:colId xmlns:a16="http://schemas.microsoft.com/office/drawing/2014/main" xmlns="" val="3705423012"/>
                    </a:ext>
                  </a:extLst>
                </a:gridCol>
                <a:gridCol w="321070">
                  <a:extLst>
                    <a:ext uri="{9D8B030D-6E8A-4147-A177-3AD203B41FA5}">
                      <a16:colId xmlns:a16="http://schemas.microsoft.com/office/drawing/2014/main" xmlns="" val="3115497143"/>
                    </a:ext>
                  </a:extLst>
                </a:gridCol>
                <a:gridCol w="400250">
                  <a:extLst>
                    <a:ext uri="{9D8B030D-6E8A-4147-A177-3AD203B41FA5}">
                      <a16:colId xmlns:a16="http://schemas.microsoft.com/office/drawing/2014/main" xmlns="" val="3844474180"/>
                    </a:ext>
                  </a:extLst>
                </a:gridCol>
                <a:gridCol w="424614">
                  <a:extLst>
                    <a:ext uri="{9D8B030D-6E8A-4147-A177-3AD203B41FA5}">
                      <a16:colId xmlns:a16="http://schemas.microsoft.com/office/drawing/2014/main" xmlns="" val="2302148436"/>
                    </a:ext>
                  </a:extLst>
                </a:gridCol>
                <a:gridCol w="310629">
                  <a:extLst>
                    <a:ext uri="{9D8B030D-6E8A-4147-A177-3AD203B41FA5}">
                      <a16:colId xmlns:a16="http://schemas.microsoft.com/office/drawing/2014/main" xmlns="" val="527523213"/>
                    </a:ext>
                  </a:extLst>
                </a:gridCol>
                <a:gridCol w="403730">
                  <a:extLst>
                    <a:ext uri="{9D8B030D-6E8A-4147-A177-3AD203B41FA5}">
                      <a16:colId xmlns:a16="http://schemas.microsoft.com/office/drawing/2014/main" xmlns="" val="3547500678"/>
                    </a:ext>
                  </a:extLst>
                </a:gridCol>
                <a:gridCol w="313240">
                  <a:extLst>
                    <a:ext uri="{9D8B030D-6E8A-4147-A177-3AD203B41FA5}">
                      <a16:colId xmlns:a16="http://schemas.microsoft.com/office/drawing/2014/main" xmlns="" val="1310816734"/>
                    </a:ext>
                  </a:extLst>
                </a:gridCol>
              </a:tblGrid>
              <a:tr h="2764059">
                <a:tc>
                  <a:txBody>
                    <a:bodyPr/>
                    <a:lstStyle/>
                    <a:p>
                      <a:pPr algn="l" fontAlgn="b"/>
                      <a:r>
                        <a:rPr lang="it-IT" sz="2800" b="1" i="0" u="none" strike="noStrike" dirty="0">
                          <a:solidFill>
                            <a:srgbClr val="000000"/>
                          </a:solidFill>
                          <a:effectLst/>
                          <a:latin typeface="Calibri" panose="020F0502020204030204" pitchFamily="34" charset="0"/>
                        </a:rPr>
                        <a:t>Numero complessivo dei Comuni che hanno impegnato tutte le risorse assegnate: </a:t>
                      </a:r>
                    </a:p>
                  </a:txBody>
                  <a:tcPr marL="4060" marR="4060" marT="406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4060" marR="4060" marT="406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4060" marR="4060" marT="406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4060" marR="4060" marT="406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4060" marR="4060" marT="406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4060" marR="4060" marT="406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4060" marR="4060" marT="406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4060" marR="4060" marT="406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4060" marR="4060" marT="406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600" b="0" i="0" u="none" strike="noStrike">
                          <a:solidFill>
                            <a:srgbClr val="000000"/>
                          </a:solidFill>
                          <a:effectLst/>
                          <a:latin typeface="Calibri" panose="020F0502020204030204" pitchFamily="34" charset="0"/>
                        </a:rPr>
                        <a:t> </a:t>
                      </a:r>
                    </a:p>
                  </a:txBody>
                  <a:tcPr marL="4060" marR="4060" marT="406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600" b="0" i="0" u="none" strike="noStrike">
                          <a:solidFill>
                            <a:srgbClr val="000000"/>
                          </a:solidFill>
                          <a:effectLst/>
                          <a:latin typeface="Calibri" panose="020F0502020204030204" pitchFamily="34" charset="0"/>
                        </a:rPr>
                        <a:t> </a:t>
                      </a:r>
                    </a:p>
                  </a:txBody>
                  <a:tcPr marL="4060" marR="4060" marT="406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600" b="0" i="0" u="none" strike="noStrike">
                          <a:solidFill>
                            <a:srgbClr val="000000"/>
                          </a:solidFill>
                          <a:effectLst/>
                          <a:latin typeface="Calibri" panose="020F0502020204030204" pitchFamily="34" charset="0"/>
                        </a:rPr>
                        <a:t> </a:t>
                      </a:r>
                    </a:p>
                  </a:txBody>
                  <a:tcPr marL="4060" marR="4060" marT="406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4060" marR="4060" marT="406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4060" marR="4060" marT="406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0998909"/>
                  </a:ext>
                </a:extLst>
              </a:tr>
              <a:tr h="1218689">
                <a:tc gridSpan="14">
                  <a:txBody>
                    <a:bodyPr/>
                    <a:lstStyle/>
                    <a:p>
                      <a:pPr algn="l" fontAlgn="b"/>
                      <a:r>
                        <a:rPr lang="it-IT" sz="2800" b="1" i="0" u="none" strike="noStrike" dirty="0">
                          <a:solidFill>
                            <a:srgbClr val="000000"/>
                          </a:solidFill>
                          <a:effectLst/>
                          <a:latin typeface="Calibri" panose="020F0502020204030204" pitchFamily="34" charset="0"/>
                        </a:rPr>
                        <a:t>Numero complessivo </a:t>
                      </a:r>
                    </a:p>
                    <a:p>
                      <a:pPr algn="l" fontAlgn="b"/>
                      <a:r>
                        <a:rPr lang="it-IT" sz="2800" b="1" i="0" u="none" strike="noStrike" dirty="0">
                          <a:solidFill>
                            <a:srgbClr val="000000"/>
                          </a:solidFill>
                          <a:effectLst/>
                          <a:latin typeface="Calibri" panose="020F0502020204030204" pitchFamily="34" charset="0"/>
                        </a:rPr>
                        <a:t>dei Comuni che hanno </a:t>
                      </a:r>
                    </a:p>
                    <a:p>
                      <a:pPr algn="l" fontAlgn="b"/>
                      <a:r>
                        <a:rPr lang="it-IT" sz="2800" b="1" i="0" u="none" strike="noStrike" dirty="0">
                          <a:solidFill>
                            <a:srgbClr val="000000"/>
                          </a:solidFill>
                          <a:effectLst/>
                          <a:latin typeface="Calibri" panose="020F0502020204030204" pitchFamily="34" charset="0"/>
                        </a:rPr>
                        <a:t>impegnato parzialmente </a:t>
                      </a:r>
                    </a:p>
                    <a:p>
                      <a:pPr algn="l" fontAlgn="b"/>
                      <a:r>
                        <a:rPr lang="it-IT" sz="2800" b="1" i="0" u="none" strike="noStrike" dirty="0">
                          <a:solidFill>
                            <a:srgbClr val="000000"/>
                          </a:solidFill>
                          <a:effectLst/>
                          <a:latin typeface="Calibri" panose="020F0502020204030204" pitchFamily="34" charset="0"/>
                        </a:rPr>
                        <a:t>le risorse assegnate: </a:t>
                      </a:r>
                    </a:p>
                  </a:txBody>
                  <a:tcPr marL="4060" marR="4060" marT="406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2187759451"/>
                  </a:ext>
                </a:extLst>
              </a:tr>
            </a:tbl>
          </a:graphicData>
        </a:graphic>
      </p:graphicFrame>
      <p:sp>
        <p:nvSpPr>
          <p:cNvPr id="5" name="CasellaDiTesto 4">
            <a:extLst>
              <a:ext uri="{FF2B5EF4-FFF2-40B4-BE49-F238E27FC236}">
                <a16:creationId xmlns:a16="http://schemas.microsoft.com/office/drawing/2014/main" xmlns="" id="{9ACE89D1-8889-4EE5-9F8F-D124129A68BC}"/>
              </a:ext>
            </a:extLst>
          </p:cNvPr>
          <p:cNvSpPr txBox="1"/>
          <p:nvPr/>
        </p:nvSpPr>
        <p:spPr>
          <a:xfrm>
            <a:off x="4192657" y="1896345"/>
            <a:ext cx="3008243" cy="2308324"/>
          </a:xfrm>
          <a:prstGeom prst="rect">
            <a:avLst/>
          </a:prstGeom>
          <a:noFill/>
        </p:spPr>
        <p:txBody>
          <a:bodyPr wrap="square" rtlCol="0">
            <a:spAutoFit/>
          </a:bodyPr>
          <a:lstStyle/>
          <a:p>
            <a:r>
              <a:rPr lang="it-IT" dirty="0"/>
              <a:t>inserire il numero di Comuni che hanno impegnato </a:t>
            </a:r>
            <a:r>
              <a:rPr lang="it-IT" dirty="0">
                <a:solidFill>
                  <a:srgbClr val="FF0000"/>
                </a:solidFill>
              </a:rPr>
              <a:t>tutte le risorse assegnate</a:t>
            </a:r>
            <a:r>
              <a:rPr lang="it-IT" dirty="0"/>
              <a:t> (il Comune va contato una sola volta anche se ha realizzato più tipologie di intervento) </a:t>
            </a:r>
          </a:p>
        </p:txBody>
      </p:sp>
      <p:sp>
        <p:nvSpPr>
          <p:cNvPr id="6" name="CasellaDiTesto 5">
            <a:extLst>
              <a:ext uri="{FF2B5EF4-FFF2-40B4-BE49-F238E27FC236}">
                <a16:creationId xmlns:a16="http://schemas.microsoft.com/office/drawing/2014/main" xmlns="" id="{535FB303-9357-4E72-A775-751C5B621C85}"/>
              </a:ext>
            </a:extLst>
          </p:cNvPr>
          <p:cNvSpPr txBox="1"/>
          <p:nvPr/>
        </p:nvSpPr>
        <p:spPr>
          <a:xfrm>
            <a:off x="4192658" y="4567060"/>
            <a:ext cx="2711726" cy="1815882"/>
          </a:xfrm>
          <a:prstGeom prst="rect">
            <a:avLst/>
          </a:prstGeom>
          <a:noFill/>
        </p:spPr>
        <p:txBody>
          <a:bodyPr wrap="square" rtlCol="0">
            <a:spAutoFit/>
          </a:bodyPr>
          <a:lstStyle/>
          <a:p>
            <a:r>
              <a:rPr lang="it-IT" sz="1600" dirty="0">
                <a:effectLst/>
                <a:latin typeface="Calibri" panose="020F0502020204030204" pitchFamily="34" charset="0"/>
                <a:ea typeface="Calibri" panose="020F0502020204030204" pitchFamily="34" charset="0"/>
                <a:cs typeface="Times New Roman" panose="02020603050405020304" pitchFamily="18" charset="0"/>
              </a:rPr>
              <a:t>inserire il numero di Comuni che hanno impegnato </a:t>
            </a:r>
            <a:r>
              <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parzialmente</a:t>
            </a:r>
            <a:r>
              <a:rPr lang="it-IT" sz="1600" dirty="0">
                <a:effectLst/>
                <a:latin typeface="Calibri" panose="020F0502020204030204" pitchFamily="34" charset="0"/>
                <a:ea typeface="Calibri" panose="020F0502020204030204" pitchFamily="34" charset="0"/>
                <a:cs typeface="Times New Roman" panose="02020603050405020304" pitchFamily="18" charset="0"/>
              </a:rPr>
              <a:t> le risorse assegnate (il Comune va contato una sola volta anche se ha realizzato più tipologie di intervento) </a:t>
            </a:r>
            <a:endParaRPr lang="it-IT" sz="1600" dirty="0"/>
          </a:p>
        </p:txBody>
      </p:sp>
      <p:sp>
        <p:nvSpPr>
          <p:cNvPr id="7" name="CasellaDiTesto 6">
            <a:extLst>
              <a:ext uri="{FF2B5EF4-FFF2-40B4-BE49-F238E27FC236}">
                <a16:creationId xmlns:a16="http://schemas.microsoft.com/office/drawing/2014/main" xmlns="" id="{099C80E1-16B6-4921-BF57-A1FEC7C3BCAC}"/>
              </a:ext>
            </a:extLst>
          </p:cNvPr>
          <p:cNvSpPr txBox="1"/>
          <p:nvPr/>
        </p:nvSpPr>
        <p:spPr>
          <a:xfrm>
            <a:off x="7765774" y="3813312"/>
            <a:ext cx="3859696" cy="1200329"/>
          </a:xfrm>
          <a:prstGeom prst="rect">
            <a:avLst/>
          </a:prstGeom>
          <a:noFill/>
        </p:spPr>
        <p:txBody>
          <a:bodyPr wrap="square" rtlCol="0">
            <a:spAutoFit/>
          </a:bodyPr>
          <a:lstStyle/>
          <a:p>
            <a:r>
              <a:rPr lang="it-IT" dirty="0"/>
              <a:t>N.B. Le due righe sono alternative: o un Comune ha impegnato interamente le risorse assegnate, o non l’ha fatto.</a:t>
            </a:r>
          </a:p>
        </p:txBody>
      </p:sp>
      <p:pic>
        <p:nvPicPr>
          <p:cNvPr id="8" name="Immagine 7">
            <a:extLst>
              <a:ext uri="{FF2B5EF4-FFF2-40B4-BE49-F238E27FC236}">
                <a16:creationId xmlns:a16="http://schemas.microsoft.com/office/drawing/2014/main" xmlns="" id="{06B5E11F-E6EA-41FA-AD6B-C2E8FE69E028}"/>
              </a:ext>
            </a:extLst>
          </p:cNvPr>
          <p:cNvPicPr>
            <a:picLocks noChangeAspect="1"/>
          </p:cNvPicPr>
          <p:nvPr/>
        </p:nvPicPr>
        <p:blipFill>
          <a:blip r:embed="rId2"/>
          <a:stretch>
            <a:fillRect/>
          </a:stretch>
        </p:blipFill>
        <p:spPr>
          <a:xfrm>
            <a:off x="9528168" y="5843477"/>
            <a:ext cx="2420324" cy="792549"/>
          </a:xfrm>
          <a:prstGeom prst="rect">
            <a:avLst/>
          </a:prstGeom>
        </p:spPr>
      </p:pic>
    </p:spTree>
    <p:extLst>
      <p:ext uri="{BB962C8B-B14F-4D97-AF65-F5344CB8AC3E}">
        <p14:creationId xmlns:p14="http://schemas.microsoft.com/office/powerpoint/2010/main" val="463401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xmlns="" id="{9E7B2B01-FAF3-4E3C-AB67-C555E0CE323C}"/>
              </a:ext>
            </a:extLst>
          </p:cNvPr>
          <p:cNvSpPr>
            <a:spLocks noGrp="1"/>
          </p:cNvSpPr>
          <p:nvPr>
            <p:ph type="subTitle" idx="1"/>
          </p:nvPr>
        </p:nvSpPr>
        <p:spPr>
          <a:xfrm>
            <a:off x="3452191" y="2174462"/>
            <a:ext cx="7295322" cy="685800"/>
          </a:xfrm>
        </p:spPr>
        <p:txBody>
          <a:bodyPr>
            <a:normAutofit/>
          </a:bodyPr>
          <a:lstStyle/>
          <a:p>
            <a:r>
              <a:rPr lang="it-IT" sz="4000" b="1" dirty="0"/>
              <a:t>Grazie per l’attenzione!</a:t>
            </a:r>
          </a:p>
        </p:txBody>
      </p:sp>
      <p:pic>
        <p:nvPicPr>
          <p:cNvPr id="6" name="Immagine 5">
            <a:extLst>
              <a:ext uri="{FF2B5EF4-FFF2-40B4-BE49-F238E27FC236}">
                <a16:creationId xmlns:a16="http://schemas.microsoft.com/office/drawing/2014/main" xmlns="" id="{FD5D2344-6F06-45B4-9B60-5EC579DF88A5}"/>
              </a:ext>
            </a:extLst>
          </p:cNvPr>
          <p:cNvPicPr>
            <a:picLocks noChangeAspect="1"/>
          </p:cNvPicPr>
          <p:nvPr/>
        </p:nvPicPr>
        <p:blipFill>
          <a:blip r:embed="rId2"/>
          <a:stretch>
            <a:fillRect/>
          </a:stretch>
        </p:blipFill>
        <p:spPr>
          <a:xfrm>
            <a:off x="1930060" y="3837409"/>
            <a:ext cx="5116703" cy="1675495"/>
          </a:xfrm>
          <a:prstGeom prst="rect">
            <a:avLst/>
          </a:prstGeom>
        </p:spPr>
      </p:pic>
      <p:sp>
        <p:nvSpPr>
          <p:cNvPr id="7" name="CasellaDiTesto 6">
            <a:extLst>
              <a:ext uri="{FF2B5EF4-FFF2-40B4-BE49-F238E27FC236}">
                <a16:creationId xmlns:a16="http://schemas.microsoft.com/office/drawing/2014/main" xmlns="" id="{6FE24135-2F03-4692-A2F2-9A0382B1C15B}"/>
              </a:ext>
            </a:extLst>
          </p:cNvPr>
          <p:cNvSpPr txBox="1"/>
          <p:nvPr/>
        </p:nvSpPr>
        <p:spPr>
          <a:xfrm>
            <a:off x="6904382" y="3056355"/>
            <a:ext cx="3405809" cy="369332"/>
          </a:xfrm>
          <a:prstGeom prst="rect">
            <a:avLst/>
          </a:prstGeom>
          <a:noFill/>
        </p:spPr>
        <p:txBody>
          <a:bodyPr wrap="square" rtlCol="0">
            <a:spAutoFit/>
          </a:bodyPr>
          <a:lstStyle/>
          <a:p>
            <a:r>
              <a:rPr lang="it-IT" dirty="0"/>
              <a:t>dgosv.ufficio2@istruzione.it</a:t>
            </a:r>
          </a:p>
        </p:txBody>
      </p:sp>
      <p:sp>
        <p:nvSpPr>
          <p:cNvPr id="9" name="CasellaDiTesto 8">
            <a:extLst>
              <a:ext uri="{FF2B5EF4-FFF2-40B4-BE49-F238E27FC236}">
                <a16:creationId xmlns:a16="http://schemas.microsoft.com/office/drawing/2014/main" xmlns="" id="{DE49E1D4-81DA-46E1-9664-A071A4E6ABC2}"/>
              </a:ext>
            </a:extLst>
          </p:cNvPr>
          <p:cNvSpPr txBox="1"/>
          <p:nvPr/>
        </p:nvSpPr>
        <p:spPr>
          <a:xfrm>
            <a:off x="6904382" y="3468077"/>
            <a:ext cx="3525078" cy="369332"/>
          </a:xfrm>
          <a:prstGeom prst="rect">
            <a:avLst/>
          </a:prstGeom>
          <a:noFill/>
        </p:spPr>
        <p:txBody>
          <a:bodyPr wrap="square">
            <a:spAutoFit/>
          </a:bodyPr>
          <a:lstStyle/>
          <a:p>
            <a:r>
              <a:rPr lang="it-IT" dirty="0"/>
              <a:t>dgosv@postacert.istruzione.it</a:t>
            </a:r>
          </a:p>
        </p:txBody>
      </p:sp>
      <p:sp>
        <p:nvSpPr>
          <p:cNvPr id="4" name="CasellaDiTesto 3">
            <a:extLst>
              <a:ext uri="{FF2B5EF4-FFF2-40B4-BE49-F238E27FC236}">
                <a16:creationId xmlns:a16="http://schemas.microsoft.com/office/drawing/2014/main" xmlns="" id="{1B6E8298-0802-4FF4-A936-72B7DC6D24D0}"/>
              </a:ext>
            </a:extLst>
          </p:cNvPr>
          <p:cNvSpPr txBox="1"/>
          <p:nvPr/>
        </p:nvSpPr>
        <p:spPr>
          <a:xfrm>
            <a:off x="3048001" y="834887"/>
            <a:ext cx="8216348" cy="646331"/>
          </a:xfrm>
          <a:prstGeom prst="rect">
            <a:avLst/>
          </a:prstGeom>
          <a:noFill/>
        </p:spPr>
        <p:txBody>
          <a:bodyPr wrap="square" rtlCol="0">
            <a:spAutoFit/>
          </a:bodyPr>
          <a:lstStyle/>
          <a:p>
            <a:r>
              <a:rPr lang="it-IT" dirty="0"/>
              <a:t>Per una corretta compilazione, leggete la nota metodologica…</a:t>
            </a:r>
          </a:p>
          <a:p>
            <a:r>
              <a:rPr lang="it-IT" dirty="0"/>
              <a:t>E, se avete dubbi, contattateci!</a:t>
            </a:r>
          </a:p>
        </p:txBody>
      </p:sp>
    </p:spTree>
    <p:extLst>
      <p:ext uri="{BB962C8B-B14F-4D97-AF65-F5344CB8AC3E}">
        <p14:creationId xmlns:p14="http://schemas.microsoft.com/office/powerpoint/2010/main" val="1471427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5C2F47B-6352-47E0-A9BB-7FDCCCD9B92C}"/>
              </a:ext>
            </a:extLst>
          </p:cNvPr>
          <p:cNvSpPr>
            <a:spLocks noGrp="1"/>
          </p:cNvSpPr>
          <p:nvPr>
            <p:ph type="ctrTitle"/>
          </p:nvPr>
        </p:nvSpPr>
        <p:spPr>
          <a:xfrm>
            <a:off x="3286539" y="489612"/>
            <a:ext cx="8905461" cy="1243110"/>
          </a:xfrm>
        </p:spPr>
        <p:txBody>
          <a:bodyPr/>
          <a:lstStyle/>
          <a:p>
            <a:r>
              <a:rPr kumimoji="0" lang="it-IT" sz="3600" b="1" i="0" u="none" strike="noStrike" kern="1200" cap="all" spc="0" normalizeH="0" baseline="0" noProof="0" dirty="0">
                <a:ln>
                  <a:noFill/>
                </a:ln>
                <a:solidFill>
                  <a:prstClr val="black"/>
                </a:solidFill>
                <a:effectLst/>
                <a:uLnTx/>
                <a:uFillTx/>
                <a:latin typeface="Century Gothic" panose="020B0502020202020204"/>
                <a:ea typeface="+mj-ea"/>
                <a:cs typeface="+mj-cs"/>
              </a:rPr>
              <a:t>LA RENDICONTAZIONE UTILIZZO RISORSE 2018 – invio entro 30 </a:t>
            </a:r>
            <a:r>
              <a:rPr kumimoji="0" lang="it-IT" sz="3600" b="1" i="0" u="none" strike="noStrike" kern="1200" cap="all" spc="0" normalizeH="0" baseline="0" noProof="0" dirty="0" err="1">
                <a:ln>
                  <a:noFill/>
                </a:ln>
                <a:solidFill>
                  <a:prstClr val="black"/>
                </a:solidFill>
                <a:effectLst/>
                <a:uLnTx/>
                <a:uFillTx/>
                <a:latin typeface="Century Gothic" panose="020B0502020202020204"/>
                <a:ea typeface="+mj-ea"/>
                <a:cs typeface="+mj-cs"/>
              </a:rPr>
              <a:t>SETTembre</a:t>
            </a:r>
            <a:r>
              <a:rPr kumimoji="0" lang="it-IT" sz="3600" b="1" i="0" u="none" strike="noStrike" kern="1200" cap="all" spc="0" normalizeH="0" baseline="0" noProof="0" dirty="0">
                <a:ln>
                  <a:noFill/>
                </a:ln>
                <a:solidFill>
                  <a:prstClr val="black"/>
                </a:solidFill>
                <a:effectLst/>
                <a:uLnTx/>
                <a:uFillTx/>
                <a:latin typeface="Century Gothic" panose="020B0502020202020204"/>
                <a:ea typeface="+mj-ea"/>
                <a:cs typeface="+mj-cs"/>
              </a:rPr>
              <a:t> 2021</a:t>
            </a:r>
            <a:endParaRPr lang="it-IT" dirty="0"/>
          </a:p>
        </p:txBody>
      </p:sp>
      <p:graphicFrame>
        <p:nvGraphicFramePr>
          <p:cNvPr id="4" name="Tabella 3">
            <a:extLst>
              <a:ext uri="{FF2B5EF4-FFF2-40B4-BE49-F238E27FC236}">
                <a16:creationId xmlns:a16="http://schemas.microsoft.com/office/drawing/2014/main" xmlns="" id="{50EBBE75-5280-4879-9239-90557B097D92}"/>
              </a:ext>
            </a:extLst>
          </p:cNvPr>
          <p:cNvGraphicFramePr>
            <a:graphicFrameLocks noGrp="1"/>
          </p:cNvGraphicFramePr>
          <p:nvPr>
            <p:extLst>
              <p:ext uri="{D42A27DB-BD31-4B8C-83A1-F6EECF244321}">
                <p14:modId xmlns:p14="http://schemas.microsoft.com/office/powerpoint/2010/main" val="155539426"/>
              </p:ext>
            </p:extLst>
          </p:nvPr>
        </p:nvGraphicFramePr>
        <p:xfrm>
          <a:off x="1007166" y="1792294"/>
          <a:ext cx="10429459" cy="4757045"/>
        </p:xfrm>
        <a:graphic>
          <a:graphicData uri="http://schemas.openxmlformats.org/drawingml/2006/table">
            <a:tbl>
              <a:tblPr/>
              <a:tblGrid>
                <a:gridCol w="2099751">
                  <a:extLst>
                    <a:ext uri="{9D8B030D-6E8A-4147-A177-3AD203B41FA5}">
                      <a16:colId xmlns:a16="http://schemas.microsoft.com/office/drawing/2014/main" xmlns="" val="2737649806"/>
                    </a:ext>
                  </a:extLst>
                </a:gridCol>
                <a:gridCol w="979421">
                  <a:extLst>
                    <a:ext uri="{9D8B030D-6E8A-4147-A177-3AD203B41FA5}">
                      <a16:colId xmlns:a16="http://schemas.microsoft.com/office/drawing/2014/main" xmlns="" val="1410816253"/>
                    </a:ext>
                  </a:extLst>
                </a:gridCol>
                <a:gridCol w="977111">
                  <a:extLst>
                    <a:ext uri="{9D8B030D-6E8A-4147-A177-3AD203B41FA5}">
                      <a16:colId xmlns:a16="http://schemas.microsoft.com/office/drawing/2014/main" xmlns="" val="2397656333"/>
                    </a:ext>
                  </a:extLst>
                </a:gridCol>
                <a:gridCol w="1044101">
                  <a:extLst>
                    <a:ext uri="{9D8B030D-6E8A-4147-A177-3AD203B41FA5}">
                      <a16:colId xmlns:a16="http://schemas.microsoft.com/office/drawing/2014/main" xmlns="" val="191314372"/>
                    </a:ext>
                  </a:extLst>
                </a:gridCol>
                <a:gridCol w="1090299">
                  <a:extLst>
                    <a:ext uri="{9D8B030D-6E8A-4147-A177-3AD203B41FA5}">
                      <a16:colId xmlns:a16="http://schemas.microsoft.com/office/drawing/2014/main" xmlns="" val="3315913393"/>
                    </a:ext>
                  </a:extLst>
                </a:gridCol>
                <a:gridCol w="1087991">
                  <a:extLst>
                    <a:ext uri="{9D8B030D-6E8A-4147-A177-3AD203B41FA5}">
                      <a16:colId xmlns:a16="http://schemas.microsoft.com/office/drawing/2014/main" xmlns="" val="4123691105"/>
                    </a:ext>
                  </a:extLst>
                </a:gridCol>
                <a:gridCol w="942464">
                  <a:extLst>
                    <a:ext uri="{9D8B030D-6E8A-4147-A177-3AD203B41FA5}">
                      <a16:colId xmlns:a16="http://schemas.microsoft.com/office/drawing/2014/main" xmlns="" val="1682465869"/>
                    </a:ext>
                  </a:extLst>
                </a:gridCol>
                <a:gridCol w="850066">
                  <a:extLst>
                    <a:ext uri="{9D8B030D-6E8A-4147-A177-3AD203B41FA5}">
                      <a16:colId xmlns:a16="http://schemas.microsoft.com/office/drawing/2014/main" xmlns="" val="2428309655"/>
                    </a:ext>
                  </a:extLst>
                </a:gridCol>
                <a:gridCol w="845445">
                  <a:extLst>
                    <a:ext uri="{9D8B030D-6E8A-4147-A177-3AD203B41FA5}">
                      <a16:colId xmlns:a16="http://schemas.microsoft.com/office/drawing/2014/main" xmlns="" val="2441785025"/>
                    </a:ext>
                  </a:extLst>
                </a:gridCol>
                <a:gridCol w="512810">
                  <a:extLst>
                    <a:ext uri="{9D8B030D-6E8A-4147-A177-3AD203B41FA5}">
                      <a16:colId xmlns:a16="http://schemas.microsoft.com/office/drawing/2014/main" xmlns="" val="2758026352"/>
                    </a:ext>
                  </a:extLst>
                </a:gridCol>
              </a:tblGrid>
              <a:tr h="85582">
                <a:tc gridSpan="10">
                  <a:txBody>
                    <a:bodyPr/>
                    <a:lstStyle/>
                    <a:p>
                      <a:pPr algn="ctr" fontAlgn="ctr"/>
                      <a:r>
                        <a:rPr lang="it-IT" sz="800" b="0" i="0" u="none" strike="noStrike" dirty="0">
                          <a:solidFill>
                            <a:srgbClr val="000000"/>
                          </a:solidFill>
                          <a:effectLst/>
                          <a:latin typeface="Calibri" panose="020F0502020204030204" pitchFamily="34" charset="0"/>
                        </a:rPr>
                        <a:t>SCHEDA DI MONITORAGGIO RISORSE ANNO 2018 (DECRETO MINISTERIALE N. 687 DEL 26 OTTOBRE 2018)</a:t>
                      </a:r>
                    </a:p>
                  </a:txBody>
                  <a:tcPr marL="2743" marR="2743" marT="2743"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3881526987"/>
                  </a:ext>
                </a:extLst>
              </a:tr>
              <a:tr h="75904">
                <a:tc rowSpan="4">
                  <a:txBody>
                    <a:bodyPr/>
                    <a:lstStyle/>
                    <a:p>
                      <a:pPr algn="ctr" fontAlgn="ctr"/>
                      <a:r>
                        <a:rPr lang="it-IT" sz="600" b="1" i="0" u="none" strike="noStrike" dirty="0">
                          <a:solidFill>
                            <a:srgbClr val="000000"/>
                          </a:solidFill>
                          <a:effectLst/>
                          <a:latin typeface="Calibri" panose="020F0502020204030204" pitchFamily="34" charset="0"/>
                        </a:rPr>
                        <a:t>Tipologia intervento</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it-IT" sz="800" b="1" i="0" u="none" strike="noStrike" dirty="0">
                          <a:solidFill>
                            <a:srgbClr val="000000"/>
                          </a:solidFill>
                          <a:effectLst/>
                          <a:latin typeface="Calibri" panose="020F0502020204030204" pitchFamily="34" charset="0"/>
                        </a:rPr>
                        <a:t>MONITORAGGIO FINANZIARIO</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4">
                  <a:txBody>
                    <a:bodyPr/>
                    <a:lstStyle/>
                    <a:p>
                      <a:pPr algn="ctr" fontAlgn="b"/>
                      <a:r>
                        <a:rPr lang="it-IT" sz="800" b="1" i="0" u="none" strike="noStrike">
                          <a:solidFill>
                            <a:srgbClr val="000000"/>
                          </a:solidFill>
                          <a:effectLst/>
                          <a:latin typeface="Calibri" panose="020F0502020204030204" pitchFamily="34" charset="0"/>
                        </a:rPr>
                        <a:t>MONITORAGGIO QUANTITATIVO</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3188812767"/>
                  </a:ext>
                </a:extLst>
              </a:tr>
              <a:tr h="75904">
                <a:tc vMerge="1">
                  <a:txBody>
                    <a:bodyPr/>
                    <a:lstStyle/>
                    <a:p>
                      <a:endParaRPr lang="it-IT"/>
                    </a:p>
                  </a:txBody>
                  <a:tcPr/>
                </a:tc>
                <a:tc>
                  <a:txBody>
                    <a:bodyPr/>
                    <a:lstStyle/>
                    <a:p>
                      <a:pPr algn="ctr" fontAlgn="b"/>
                      <a:r>
                        <a:rPr lang="it-IT" sz="800" b="1" i="0" u="none" strike="noStrike">
                          <a:solidFill>
                            <a:srgbClr val="000000"/>
                          </a:solidFill>
                          <a:effectLst/>
                          <a:latin typeface="Calibri" panose="020F0502020204030204" pitchFamily="34" charset="0"/>
                        </a:rPr>
                        <a:t>a</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1" i="0" u="none" strike="noStrike">
                          <a:solidFill>
                            <a:srgbClr val="000000"/>
                          </a:solidFill>
                          <a:effectLst/>
                          <a:latin typeface="Calibri" panose="020F0502020204030204" pitchFamily="34" charset="0"/>
                        </a:rPr>
                        <a:t>b</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1" i="0" u="none" strike="noStrike">
                          <a:solidFill>
                            <a:srgbClr val="000000"/>
                          </a:solidFill>
                          <a:effectLst/>
                          <a:latin typeface="Calibri" panose="020F0502020204030204" pitchFamily="34" charset="0"/>
                        </a:rPr>
                        <a:t>c</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1" i="0" u="none" strike="noStrike">
                          <a:solidFill>
                            <a:srgbClr val="000000"/>
                          </a:solidFill>
                          <a:effectLst/>
                          <a:latin typeface="Calibri" panose="020F0502020204030204" pitchFamily="34" charset="0"/>
                        </a:rPr>
                        <a:t>d</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1" i="0" u="none" strike="noStrike" dirty="0">
                          <a:solidFill>
                            <a:srgbClr val="000000"/>
                          </a:solidFill>
                          <a:effectLst/>
                          <a:latin typeface="Calibri" panose="020F0502020204030204" pitchFamily="34" charset="0"/>
                        </a:rPr>
                        <a:t>e</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it-IT" sz="600" b="1" i="0" u="none" strike="noStrike">
                          <a:solidFill>
                            <a:srgbClr val="000000"/>
                          </a:solidFill>
                          <a:effectLst/>
                          <a:latin typeface="Calibri" panose="020F0502020204030204" pitchFamily="34" charset="0"/>
                        </a:rPr>
                        <a:t>Numero di interventi previsti</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it-IT" sz="600" b="1" i="0" u="none" strike="noStrike">
                          <a:solidFill>
                            <a:srgbClr val="000000"/>
                          </a:solidFill>
                          <a:effectLst/>
                          <a:latin typeface="Calibri" panose="020F0502020204030204" pitchFamily="34" charset="0"/>
                        </a:rPr>
                        <a:t>Numero di interventi  realizzati</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it-IT" sz="600" b="1" i="0" u="none" strike="noStrike">
                          <a:solidFill>
                            <a:srgbClr val="000000"/>
                          </a:solidFill>
                          <a:effectLst/>
                          <a:latin typeface="Calibri" panose="020F0502020204030204" pitchFamily="34" charset="0"/>
                        </a:rPr>
                        <a:t>Numero di interventi   in corso di realizzazione</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it-IT" sz="600" b="1" i="0" u="none" strike="noStrike">
                          <a:solidFill>
                            <a:srgbClr val="000000"/>
                          </a:solidFill>
                          <a:effectLst/>
                          <a:latin typeface="Calibri" panose="020F0502020204030204" pitchFamily="34" charset="0"/>
                        </a:rPr>
                        <a:t>Numero comuni coinvolti</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560831"/>
                  </a:ext>
                </a:extLst>
              </a:tr>
              <a:tr h="75904">
                <a:tc vMerge="1">
                  <a:txBody>
                    <a:bodyPr/>
                    <a:lstStyle/>
                    <a:p>
                      <a:endParaRPr lang="it-IT"/>
                    </a:p>
                  </a:txBody>
                  <a:tcPr/>
                </a:tc>
                <a:tc>
                  <a:txBody>
                    <a:bodyPr/>
                    <a:lstStyle/>
                    <a:p>
                      <a:pPr algn="ctr" fontAlgn="b"/>
                      <a:r>
                        <a:rPr lang="it-IT" sz="800" b="1"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1"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1" i="0" u="none" strike="noStrike">
                          <a:solidFill>
                            <a:srgbClr val="000000"/>
                          </a:solidFill>
                          <a:effectLst/>
                          <a:latin typeface="Calibri" panose="020F0502020204030204" pitchFamily="34" charset="0"/>
                        </a:rPr>
                        <a:t>(a+b)</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1"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1" i="0" u="none" strike="noStrike" dirty="0">
                          <a:solidFill>
                            <a:srgbClr val="000000"/>
                          </a:solidFill>
                          <a:effectLst/>
                          <a:latin typeface="Calibri" panose="020F0502020204030204" pitchFamily="34" charset="0"/>
                        </a:rPr>
                        <a:t>(c-d)</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2322278704"/>
                  </a:ext>
                </a:extLst>
              </a:tr>
              <a:tr h="372840">
                <a:tc vMerge="1">
                  <a:txBody>
                    <a:bodyPr/>
                    <a:lstStyle/>
                    <a:p>
                      <a:endParaRPr lang="it-IT"/>
                    </a:p>
                  </a:txBody>
                  <a:tcPr/>
                </a:tc>
                <a:tc>
                  <a:txBody>
                    <a:bodyPr/>
                    <a:lstStyle/>
                    <a:p>
                      <a:pPr algn="ctr" fontAlgn="ctr"/>
                      <a:r>
                        <a:rPr lang="it-IT" sz="600" b="1" i="0" u="none" strike="noStrike" dirty="0">
                          <a:solidFill>
                            <a:srgbClr val="000000"/>
                          </a:solidFill>
                          <a:effectLst/>
                          <a:latin typeface="Calibri" panose="020F0502020204030204" pitchFamily="34" charset="0"/>
                        </a:rPr>
                        <a:t>Risorse assegnate  dal MIUR               (DM 687/2018)</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1" i="0" u="none" strike="noStrike" dirty="0">
                          <a:solidFill>
                            <a:srgbClr val="000000"/>
                          </a:solidFill>
                          <a:effectLst/>
                          <a:latin typeface="Calibri" panose="020F0502020204030204" pitchFamily="34" charset="0"/>
                        </a:rPr>
                        <a:t>Co-finanziamento della Regione (Risorse aggiuntive rispetto a quelle statali)</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1" i="0" u="none" strike="noStrike" dirty="0">
                          <a:solidFill>
                            <a:srgbClr val="000000"/>
                          </a:solidFill>
                          <a:effectLst/>
                          <a:latin typeface="Calibri" panose="020F0502020204030204" pitchFamily="34" charset="0"/>
                        </a:rPr>
                        <a:t>Risorse complessive assegnate ai Comuni</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1" i="0" u="none" strike="noStrike">
                          <a:solidFill>
                            <a:srgbClr val="000000"/>
                          </a:solidFill>
                          <a:effectLst/>
                          <a:latin typeface="Calibri" panose="020F0502020204030204" pitchFamily="34" charset="0"/>
                        </a:rPr>
                        <a:t>Totale risorse </a:t>
                      </a:r>
                      <a:r>
                        <a:rPr lang="it-IT" sz="600" b="1" i="0" u="sng" strike="noStrike">
                          <a:solidFill>
                            <a:srgbClr val="000000"/>
                          </a:solidFill>
                          <a:effectLst/>
                          <a:latin typeface="Calibri" panose="020F0502020204030204" pitchFamily="34" charset="0"/>
                        </a:rPr>
                        <a:t>impegnate</a:t>
                      </a:r>
                      <a:r>
                        <a:rPr lang="it-IT" sz="600" b="1" i="0" u="none" strike="noStrike">
                          <a:solidFill>
                            <a:srgbClr val="000000"/>
                          </a:solidFill>
                          <a:effectLst/>
                          <a:latin typeface="Calibri" panose="020F0502020204030204" pitchFamily="34" charset="0"/>
                        </a:rPr>
                        <a:t> dai Comuni</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1" i="0" u="none" strike="noStrike" dirty="0">
                          <a:solidFill>
                            <a:srgbClr val="000000"/>
                          </a:solidFill>
                          <a:effectLst/>
                          <a:latin typeface="Calibri" panose="020F0502020204030204" pitchFamily="34" charset="0"/>
                        </a:rPr>
                        <a:t>Totale risorse assegnate ma </a:t>
                      </a:r>
                      <a:r>
                        <a:rPr lang="it-IT" sz="600" b="1" i="0" u="sng" strike="noStrike" dirty="0">
                          <a:solidFill>
                            <a:srgbClr val="000000"/>
                          </a:solidFill>
                          <a:effectLst/>
                          <a:latin typeface="Calibri" panose="020F0502020204030204" pitchFamily="34" charset="0"/>
                        </a:rPr>
                        <a:t>non ancora impegnate</a:t>
                      </a:r>
                      <a:r>
                        <a:rPr lang="it-IT" sz="600" b="1" i="0" u="none" strike="noStrike" dirty="0">
                          <a:solidFill>
                            <a:srgbClr val="000000"/>
                          </a:solidFill>
                          <a:effectLst/>
                          <a:latin typeface="Calibri" panose="020F0502020204030204" pitchFamily="34" charset="0"/>
                        </a:rPr>
                        <a:t> dai Comuni</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1615527190"/>
                  </a:ext>
                </a:extLst>
              </a:tr>
              <a:tr h="150138">
                <a:tc>
                  <a:txBody>
                    <a:bodyPr/>
                    <a:lstStyle/>
                    <a:p>
                      <a:pPr algn="l" fontAlgn="ctr"/>
                      <a:r>
                        <a:rPr lang="it-IT" sz="600" b="0" i="0" u="none" strike="noStrike">
                          <a:solidFill>
                            <a:srgbClr val="000000"/>
                          </a:solidFill>
                          <a:effectLst/>
                          <a:latin typeface="Calibri" panose="020F0502020204030204" pitchFamily="34" charset="0"/>
                        </a:rPr>
                        <a:t>Ampliamento dei servizi educativi (posti e/o orari) a gestione diretta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93321930"/>
                  </a:ext>
                </a:extLst>
              </a:tr>
              <a:tr h="150138">
                <a:tc>
                  <a:txBody>
                    <a:bodyPr/>
                    <a:lstStyle/>
                    <a:p>
                      <a:pPr algn="l" fontAlgn="ctr"/>
                      <a:r>
                        <a:rPr lang="it-IT" sz="600" b="0" i="0" u="none" strike="noStrike">
                          <a:solidFill>
                            <a:srgbClr val="000000"/>
                          </a:solidFill>
                          <a:effectLst/>
                          <a:latin typeface="Calibri" panose="020F0502020204030204" pitchFamily="34" charset="0"/>
                        </a:rPr>
                        <a:t>Ampliamento dei servizi educativi (posti e/o orari)  privati in appalto o in convenzione</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60211597"/>
                  </a:ext>
                </a:extLst>
              </a:tr>
              <a:tr h="150138">
                <a:tc>
                  <a:txBody>
                    <a:bodyPr/>
                    <a:lstStyle/>
                    <a:p>
                      <a:pPr algn="l" fontAlgn="ctr"/>
                      <a:r>
                        <a:rPr lang="it-IT" sz="600" b="0" i="0" u="none" strike="noStrike">
                          <a:solidFill>
                            <a:srgbClr val="000000"/>
                          </a:solidFill>
                          <a:effectLst/>
                          <a:latin typeface="Calibri" panose="020F0502020204030204" pitchFamily="34" charset="0"/>
                        </a:rPr>
                        <a:t>Riduzione rette a carico delle famiglie per i servizi educativi a gestione diretta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dirty="0">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23642183"/>
                  </a:ext>
                </a:extLst>
              </a:tr>
              <a:tr h="150138">
                <a:tc>
                  <a:txBody>
                    <a:bodyPr/>
                    <a:lstStyle/>
                    <a:p>
                      <a:pPr algn="l" fontAlgn="ctr"/>
                      <a:r>
                        <a:rPr lang="it-IT" sz="600" b="0" i="0" u="none" strike="noStrike">
                          <a:solidFill>
                            <a:srgbClr val="000000"/>
                          </a:solidFill>
                          <a:effectLst/>
                          <a:latin typeface="Calibri" panose="020F0502020204030204" pitchFamily="34" charset="0"/>
                        </a:rPr>
                        <a:t>Riduzione rette a carico delle famiglie per i servizi educativi in appalto o in convenzione</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dirty="0">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34548986"/>
                  </a:ext>
                </a:extLst>
              </a:tr>
              <a:tr h="150138">
                <a:tc>
                  <a:txBody>
                    <a:bodyPr/>
                    <a:lstStyle/>
                    <a:p>
                      <a:pPr algn="l" fontAlgn="t"/>
                      <a:r>
                        <a:rPr lang="it-IT" sz="600" b="0" i="0" u="none" strike="noStrike">
                          <a:solidFill>
                            <a:srgbClr val="000000"/>
                          </a:solidFill>
                          <a:effectLst/>
                          <a:latin typeface="Calibri" panose="020F0502020204030204" pitchFamily="34" charset="0"/>
                        </a:rPr>
                        <a:t>Interventi a favore delle scuole dell’infanzia paritarie comunali</a:t>
                      </a:r>
                    </a:p>
                  </a:txBody>
                  <a:tcPr marL="2743" marR="2743" marT="27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dirty="0">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55238601"/>
                  </a:ext>
                </a:extLst>
              </a:tr>
              <a:tr h="150138">
                <a:tc>
                  <a:txBody>
                    <a:bodyPr/>
                    <a:lstStyle/>
                    <a:p>
                      <a:pPr algn="l" fontAlgn="ctr"/>
                      <a:r>
                        <a:rPr lang="it-IT" sz="600" b="0" i="0" u="none" strike="noStrike">
                          <a:solidFill>
                            <a:srgbClr val="000000"/>
                          </a:solidFill>
                          <a:effectLst/>
                          <a:latin typeface="Calibri" panose="020F0502020204030204" pitchFamily="34" charset="0"/>
                        </a:rPr>
                        <a:t>Interventi a favore delle scuole dell’infanzia paritarie a gestione privata</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45093041"/>
                  </a:ext>
                </a:extLst>
              </a:tr>
              <a:tr h="150138">
                <a:tc>
                  <a:txBody>
                    <a:bodyPr/>
                    <a:lstStyle/>
                    <a:p>
                      <a:pPr algn="l" fontAlgn="ctr"/>
                      <a:r>
                        <a:rPr lang="it-IT" sz="600" b="0" i="0" u="none" strike="noStrike">
                          <a:solidFill>
                            <a:srgbClr val="000000"/>
                          </a:solidFill>
                          <a:effectLst/>
                          <a:latin typeface="Calibri" panose="020F0502020204030204" pitchFamily="34" charset="0"/>
                        </a:rPr>
                        <a:t>Interventi a favore delle scuole dell’infanzia statali</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dirty="0">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5266276"/>
                  </a:ext>
                </a:extLst>
              </a:tr>
              <a:tr h="75904">
                <a:tc>
                  <a:txBody>
                    <a:bodyPr/>
                    <a:lstStyle/>
                    <a:p>
                      <a:pPr algn="l" fontAlgn="ctr"/>
                      <a:r>
                        <a:rPr lang="it-IT" sz="600" b="0" i="0" u="none" strike="noStrike">
                          <a:solidFill>
                            <a:srgbClr val="000000"/>
                          </a:solidFill>
                          <a:effectLst/>
                          <a:latin typeface="Calibri" panose="020F0502020204030204" pitchFamily="34" charset="0"/>
                        </a:rPr>
                        <a:t>Supporto a sezioni primavera già funzionanti</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dirty="0">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1524179"/>
                  </a:ext>
                </a:extLst>
              </a:tr>
              <a:tr h="150138">
                <a:tc>
                  <a:txBody>
                    <a:bodyPr/>
                    <a:lstStyle/>
                    <a:p>
                      <a:pPr algn="l" fontAlgn="t"/>
                      <a:r>
                        <a:rPr lang="it-IT" sz="600" b="0" i="0" u="none" strike="noStrike">
                          <a:solidFill>
                            <a:srgbClr val="000000"/>
                          </a:solidFill>
                          <a:effectLst/>
                          <a:latin typeface="Calibri" panose="020F0502020204030204" pitchFamily="34" charset="0"/>
                        </a:rPr>
                        <a:t>Attivazione di nuove sezioni primavera (sezioni non finanziate con accordi USR-Regioni)</a:t>
                      </a:r>
                    </a:p>
                  </a:txBody>
                  <a:tcPr marL="2743" marR="2743" marT="27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1"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1"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1"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59600478"/>
                  </a:ext>
                </a:extLst>
              </a:tr>
              <a:tr h="75904">
                <a:tc>
                  <a:txBody>
                    <a:bodyPr/>
                    <a:lstStyle/>
                    <a:p>
                      <a:pPr algn="l" fontAlgn="ctr"/>
                      <a:r>
                        <a:rPr lang="it-IT" sz="600" b="0" i="0" u="none" strike="noStrike">
                          <a:solidFill>
                            <a:srgbClr val="000000"/>
                          </a:solidFill>
                          <a:effectLst/>
                          <a:latin typeface="Calibri" panose="020F0502020204030204" pitchFamily="34" charset="0"/>
                        </a:rPr>
                        <a:t>Nuove costruzioni adibite a servizi  educativi</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dirty="0">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55029140"/>
                  </a:ext>
                </a:extLst>
              </a:tr>
              <a:tr h="150138">
                <a:tc>
                  <a:txBody>
                    <a:bodyPr/>
                    <a:lstStyle/>
                    <a:p>
                      <a:pPr algn="l" fontAlgn="ctr"/>
                      <a:r>
                        <a:rPr lang="it-IT" sz="600" b="0" i="0" u="none" strike="noStrike">
                          <a:solidFill>
                            <a:srgbClr val="000000"/>
                          </a:solidFill>
                          <a:effectLst/>
                          <a:latin typeface="Calibri" panose="020F0502020204030204" pitchFamily="34" charset="0"/>
                        </a:rPr>
                        <a:t>Restauro, risanamento, messa in sicurezza di strutture per servizi educativi</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dirty="0">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05339903"/>
                  </a:ext>
                </a:extLst>
              </a:tr>
              <a:tr h="150138">
                <a:tc>
                  <a:txBody>
                    <a:bodyPr/>
                    <a:lstStyle/>
                    <a:p>
                      <a:pPr algn="l" fontAlgn="t"/>
                      <a:r>
                        <a:rPr lang="it-IT" sz="600" b="0" i="0" u="none" strike="noStrike">
                          <a:solidFill>
                            <a:srgbClr val="000000"/>
                          </a:solidFill>
                          <a:effectLst/>
                          <a:latin typeface="Calibri" panose="020F0502020204030204" pitchFamily="34" charset="0"/>
                        </a:rPr>
                        <a:t>Nuove  costruzioni adibite a scuole dell'infanzia</a:t>
                      </a:r>
                    </a:p>
                  </a:txBody>
                  <a:tcPr marL="2743" marR="2743" marT="27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dirty="0">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01218141"/>
                  </a:ext>
                </a:extLst>
              </a:tr>
              <a:tr h="150138">
                <a:tc>
                  <a:txBody>
                    <a:bodyPr/>
                    <a:lstStyle/>
                    <a:p>
                      <a:pPr algn="l" fontAlgn="ctr"/>
                      <a:r>
                        <a:rPr lang="it-IT" sz="600" b="0" i="0" u="none" strike="noStrike">
                          <a:solidFill>
                            <a:srgbClr val="000000"/>
                          </a:solidFill>
                          <a:effectLst/>
                          <a:latin typeface="Calibri" panose="020F0502020204030204" pitchFamily="34" charset="0"/>
                        </a:rPr>
                        <a:t>Restauro, risanamento, messa in sicurezza di strutture per scuole dell'infanzia</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dirty="0">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20149098"/>
                  </a:ext>
                </a:extLst>
              </a:tr>
              <a:tr h="75904">
                <a:tc>
                  <a:txBody>
                    <a:bodyPr/>
                    <a:lstStyle/>
                    <a:p>
                      <a:pPr algn="l" fontAlgn="ctr"/>
                      <a:r>
                        <a:rPr lang="it-IT" sz="600" b="0" i="0" u="none" strike="noStrike">
                          <a:solidFill>
                            <a:srgbClr val="000000"/>
                          </a:solidFill>
                          <a:effectLst/>
                          <a:latin typeface="Calibri" panose="020F0502020204030204" pitchFamily="34" charset="0"/>
                        </a:rPr>
                        <a:t>Riqualificazione arredi per servizi educativi</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dirty="0">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42825803"/>
                  </a:ext>
                </a:extLst>
              </a:tr>
              <a:tr h="150138">
                <a:tc>
                  <a:txBody>
                    <a:bodyPr/>
                    <a:lstStyle/>
                    <a:p>
                      <a:pPr algn="l" fontAlgn="b"/>
                      <a:r>
                        <a:rPr lang="it-IT" sz="600" b="0" i="0" u="none" strike="noStrike">
                          <a:solidFill>
                            <a:srgbClr val="000000"/>
                          </a:solidFill>
                          <a:effectLst/>
                          <a:latin typeface="Calibri" panose="020F0502020204030204" pitchFamily="34" charset="0"/>
                        </a:rPr>
                        <a:t>Riqualificazione arredi per scuole dell'infanzia paritarie</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dirty="0">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45001394"/>
                  </a:ext>
                </a:extLst>
              </a:tr>
              <a:tr h="150138">
                <a:tc>
                  <a:txBody>
                    <a:bodyPr/>
                    <a:lstStyle/>
                    <a:p>
                      <a:pPr algn="l" fontAlgn="b"/>
                      <a:r>
                        <a:rPr lang="it-IT" sz="600" b="0" i="0" u="none" strike="noStrike">
                          <a:solidFill>
                            <a:srgbClr val="000000"/>
                          </a:solidFill>
                          <a:effectLst/>
                          <a:latin typeface="Calibri" panose="020F0502020204030204" pitchFamily="34" charset="0"/>
                        </a:rPr>
                        <a:t>Riqualificazione arredi per scuole dell'infanzia statali</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dirty="0">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67576407"/>
                  </a:ext>
                </a:extLst>
              </a:tr>
              <a:tr h="150138">
                <a:tc>
                  <a:txBody>
                    <a:bodyPr/>
                    <a:lstStyle/>
                    <a:p>
                      <a:pPr algn="l" fontAlgn="ctr"/>
                      <a:r>
                        <a:rPr lang="it-IT" sz="600" b="0" i="0" u="none" strike="noStrike">
                          <a:solidFill>
                            <a:srgbClr val="000000"/>
                          </a:solidFill>
                          <a:effectLst/>
                          <a:latin typeface="Calibri" panose="020F0502020204030204" pitchFamily="34" charset="0"/>
                        </a:rPr>
                        <a:t>Investimenti in strutture (edifici e arredi) per Poli per l'infanzia</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dirty="0">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22061503"/>
                  </a:ext>
                </a:extLst>
              </a:tr>
              <a:tr h="224372">
                <a:tc>
                  <a:txBody>
                    <a:bodyPr/>
                    <a:lstStyle/>
                    <a:p>
                      <a:pPr algn="l" fontAlgn="ctr"/>
                      <a:r>
                        <a:rPr lang="it-IT" sz="600" b="0" i="0" u="none" strike="noStrike">
                          <a:solidFill>
                            <a:srgbClr val="000000"/>
                          </a:solidFill>
                          <a:effectLst/>
                          <a:latin typeface="Calibri" panose="020F0502020204030204" pitchFamily="34" charset="0"/>
                        </a:rPr>
                        <a:t>Realizzazione/potenziamento del coordinamento pegagogico per i servizi e/o per le scuole dell'infanzia</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dirty="0">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57703809"/>
                  </a:ext>
                </a:extLst>
              </a:tr>
              <a:tr h="150138">
                <a:tc>
                  <a:txBody>
                    <a:bodyPr/>
                    <a:lstStyle/>
                    <a:p>
                      <a:pPr algn="l" fontAlgn="ctr"/>
                      <a:r>
                        <a:rPr lang="it-IT" sz="600" b="0" i="0" u="none" strike="noStrike">
                          <a:solidFill>
                            <a:srgbClr val="000000"/>
                          </a:solidFill>
                          <a:effectLst/>
                          <a:latin typeface="Calibri" panose="020F0502020204030204" pitchFamily="34" charset="0"/>
                        </a:rPr>
                        <a:t>Corsi di formazione per il personale dei servizi educativi</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dirty="0">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77204678"/>
                  </a:ext>
                </a:extLst>
              </a:tr>
              <a:tr h="150138">
                <a:tc>
                  <a:txBody>
                    <a:bodyPr/>
                    <a:lstStyle/>
                    <a:p>
                      <a:pPr algn="l" fontAlgn="ctr"/>
                      <a:r>
                        <a:rPr lang="it-IT" sz="600" b="0" i="0" u="none" strike="noStrike">
                          <a:solidFill>
                            <a:srgbClr val="000000"/>
                          </a:solidFill>
                          <a:effectLst/>
                          <a:latin typeface="Calibri" panose="020F0502020204030204" pitchFamily="34" charset="0"/>
                        </a:rPr>
                        <a:t>Corsi di formazione per il personale docente di scuole dell’infanzia</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dirty="0">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99352027"/>
                  </a:ext>
                </a:extLst>
              </a:tr>
              <a:tr h="224372">
                <a:tc>
                  <a:txBody>
                    <a:bodyPr/>
                    <a:lstStyle/>
                    <a:p>
                      <a:pPr algn="l" fontAlgn="ctr"/>
                      <a:r>
                        <a:rPr lang="it-IT" sz="600" b="0" i="0" u="none" strike="noStrike">
                          <a:solidFill>
                            <a:srgbClr val="000000"/>
                          </a:solidFill>
                          <a:effectLst/>
                          <a:latin typeface="Calibri" panose="020F0502020204030204" pitchFamily="34" charset="0"/>
                        </a:rPr>
                        <a:t>Corsi di formazione congiunti per personale dei servizi educativi e per personale docente di scuole dell’infanzia</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it-IT" sz="600" b="1" i="0" u="none" strike="noStrike" dirty="0">
                          <a:solidFill>
                            <a:srgbClr val="000000"/>
                          </a:solidFill>
                          <a:effectLst/>
                          <a:latin typeface="Calibri" panose="020F0502020204030204" pitchFamily="34" charset="0"/>
                        </a:rPr>
                        <a:t> </a:t>
                      </a:r>
                    </a:p>
                  </a:txBody>
                  <a:tcPr marL="2743" marR="2743" marT="27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dirty="0">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600" b="0" i="0" u="none" strike="noStrike">
                          <a:solidFill>
                            <a:srgbClr val="000000"/>
                          </a:solidFill>
                          <a:effectLst/>
                          <a:latin typeface="Calibri" panose="020F0502020204030204" pitchFamily="34" charset="0"/>
                        </a:rPr>
                        <a:t> </a:t>
                      </a:r>
                    </a:p>
                  </a:txBody>
                  <a:tcPr marL="2743" marR="2743" marT="27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26288361"/>
                  </a:ext>
                </a:extLst>
              </a:tr>
              <a:tr h="75904">
                <a:tc>
                  <a:txBody>
                    <a:bodyPr/>
                    <a:lstStyle/>
                    <a:p>
                      <a:pPr algn="l" fontAlgn="ctr"/>
                      <a:endParaRPr lang="it-IT" sz="600" b="0" i="0" u="none" strike="noStrike">
                        <a:solidFill>
                          <a:srgbClr val="000000"/>
                        </a:solidFill>
                        <a:effectLst/>
                        <a:latin typeface="Calibri" panose="020F0502020204030204" pitchFamily="34" charset="0"/>
                      </a:endParaRPr>
                    </a:p>
                  </a:txBody>
                  <a:tcPr marL="2743" marR="2743" marT="274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just" fontAlgn="ctr"/>
                      <a:endParaRPr lang="it-IT" sz="600" b="1" i="0" u="none" strike="noStrike">
                        <a:solidFill>
                          <a:srgbClr val="000000"/>
                        </a:solidFill>
                        <a:effectLst/>
                        <a:latin typeface="Calibri" panose="020F0502020204030204" pitchFamily="34" charset="0"/>
                      </a:endParaRPr>
                    </a:p>
                  </a:txBody>
                  <a:tcPr marL="2743" marR="2743" marT="274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600" b="0" i="0" u="none" strike="noStrike">
                        <a:solidFill>
                          <a:srgbClr val="000000"/>
                        </a:solidFill>
                        <a:effectLst/>
                        <a:latin typeface="Calibri" panose="020F0502020204030204" pitchFamily="34" charset="0"/>
                      </a:endParaRPr>
                    </a:p>
                  </a:txBody>
                  <a:tcPr marL="2743" marR="2743" marT="27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600" b="0" i="0" u="none" strike="noStrike">
                        <a:solidFill>
                          <a:srgbClr val="000000"/>
                        </a:solidFill>
                        <a:effectLst/>
                        <a:latin typeface="Calibri" panose="020F0502020204030204" pitchFamily="34" charset="0"/>
                      </a:endParaRPr>
                    </a:p>
                  </a:txBody>
                  <a:tcPr marL="2743" marR="2743" marT="27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600" b="0" i="0" u="none" strike="noStrike">
                        <a:solidFill>
                          <a:srgbClr val="000000"/>
                        </a:solidFill>
                        <a:effectLst/>
                        <a:latin typeface="Calibri" panose="020F0502020204030204" pitchFamily="34" charset="0"/>
                      </a:endParaRPr>
                    </a:p>
                  </a:txBody>
                  <a:tcPr marL="2743" marR="2743" marT="27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600" b="0" i="0" u="none" strike="noStrike">
                        <a:solidFill>
                          <a:srgbClr val="000000"/>
                        </a:solidFill>
                        <a:effectLst/>
                        <a:latin typeface="Calibri" panose="020F0502020204030204" pitchFamily="34" charset="0"/>
                      </a:endParaRPr>
                    </a:p>
                  </a:txBody>
                  <a:tcPr marL="2743" marR="2743" marT="27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just" fontAlgn="ctr"/>
                      <a:endParaRPr lang="it-IT" sz="600" b="1" i="0" u="none" strike="noStrike">
                        <a:solidFill>
                          <a:srgbClr val="000000"/>
                        </a:solidFill>
                        <a:effectLst/>
                        <a:latin typeface="Calibri" panose="020F0502020204030204" pitchFamily="34" charset="0"/>
                      </a:endParaRPr>
                    </a:p>
                  </a:txBody>
                  <a:tcPr marL="2743" marR="2743" marT="274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600" b="0" i="0" u="none" strike="noStrike">
                        <a:solidFill>
                          <a:srgbClr val="000000"/>
                        </a:solidFill>
                        <a:effectLst/>
                        <a:latin typeface="Calibri" panose="020F0502020204030204" pitchFamily="34" charset="0"/>
                      </a:endParaRPr>
                    </a:p>
                  </a:txBody>
                  <a:tcPr marL="2743" marR="2743" marT="27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600" b="0" i="0" u="none" strike="noStrike" dirty="0">
                        <a:solidFill>
                          <a:srgbClr val="000000"/>
                        </a:solidFill>
                        <a:effectLst/>
                        <a:latin typeface="Calibri" panose="020F0502020204030204" pitchFamily="34" charset="0"/>
                      </a:endParaRPr>
                    </a:p>
                  </a:txBody>
                  <a:tcPr marL="2743" marR="2743" marT="27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600" b="0" i="0" u="none" strike="noStrike" dirty="0">
                        <a:solidFill>
                          <a:srgbClr val="000000"/>
                        </a:solidFill>
                        <a:effectLst/>
                        <a:latin typeface="Calibri" panose="020F0502020204030204" pitchFamily="34" charset="0"/>
                      </a:endParaRPr>
                    </a:p>
                  </a:txBody>
                  <a:tcPr marL="2743" marR="2743" marT="27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61460808"/>
                  </a:ext>
                </a:extLst>
              </a:tr>
              <a:tr h="75904">
                <a:tc>
                  <a:txBody>
                    <a:bodyPr/>
                    <a:lstStyle/>
                    <a:p>
                      <a:pPr algn="l" fontAlgn="b"/>
                      <a:endParaRPr lang="it-IT" sz="800" b="0" i="0" u="none" strike="noStrike">
                        <a:solidFill>
                          <a:srgbClr val="000000"/>
                        </a:solidFill>
                        <a:effectLst/>
                        <a:latin typeface="Calibri" panose="020F0502020204030204" pitchFamily="34" charset="0"/>
                      </a:endParaRPr>
                    </a:p>
                  </a:txBody>
                  <a:tcPr marL="2743" marR="2743" marT="274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2743" marR="2743" marT="274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2743" marR="2743" marT="274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2743" marR="2743" marT="274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2743" marR="2743" marT="274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it-IT" sz="800" b="0" i="0" u="none" strike="noStrike">
                        <a:solidFill>
                          <a:srgbClr val="000000"/>
                        </a:solidFill>
                        <a:effectLst/>
                        <a:latin typeface="Calibri" panose="020F0502020204030204" pitchFamily="34" charset="0"/>
                      </a:endParaRPr>
                    </a:p>
                  </a:txBody>
                  <a:tcPr marL="2743" marR="2743" marT="274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it-IT" sz="800" b="0" i="0" u="none" strike="noStrike">
                        <a:solidFill>
                          <a:srgbClr val="000000"/>
                        </a:solidFill>
                        <a:effectLst/>
                        <a:latin typeface="Calibri" panose="020F0502020204030204" pitchFamily="34" charset="0"/>
                      </a:endParaRPr>
                    </a:p>
                  </a:txBody>
                  <a:tcPr marL="2743" marR="2743" marT="274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it-IT" sz="800" b="0" i="0" u="none" strike="noStrike">
                        <a:solidFill>
                          <a:srgbClr val="000000"/>
                        </a:solidFill>
                        <a:effectLst/>
                        <a:latin typeface="Calibri" panose="020F0502020204030204" pitchFamily="34" charset="0"/>
                      </a:endParaRPr>
                    </a:p>
                  </a:txBody>
                  <a:tcPr marL="2743" marR="2743" marT="274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t-IT" sz="800" b="0" i="0" u="none" strike="noStrike" dirty="0">
                        <a:solidFill>
                          <a:srgbClr val="000000"/>
                        </a:solidFill>
                        <a:effectLst/>
                        <a:latin typeface="Calibri" panose="020F0502020204030204" pitchFamily="34" charset="0"/>
                      </a:endParaRPr>
                    </a:p>
                  </a:txBody>
                  <a:tcPr marL="2743" marR="2743" marT="274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t-IT" sz="800" b="0" i="0" u="none" strike="noStrike" dirty="0">
                        <a:solidFill>
                          <a:srgbClr val="000000"/>
                        </a:solidFill>
                        <a:effectLst/>
                        <a:latin typeface="Calibri" panose="020F0502020204030204" pitchFamily="34" charset="0"/>
                      </a:endParaRPr>
                    </a:p>
                  </a:txBody>
                  <a:tcPr marL="2743" marR="2743" marT="2743" marB="0" anchor="b">
                    <a:lnL>
                      <a:noFill/>
                    </a:lnL>
                    <a:lnR>
                      <a:noFill/>
                    </a:lnR>
                    <a:lnT>
                      <a:noFill/>
                    </a:lnT>
                    <a:lnB>
                      <a:noFill/>
                    </a:lnB>
                  </a:tcPr>
                </a:tc>
                <a:extLst>
                  <a:ext uri="{0D108BD9-81ED-4DB2-BD59-A6C34878D82A}">
                    <a16:rowId xmlns:a16="http://schemas.microsoft.com/office/drawing/2014/main" xmlns="" val="3979161785"/>
                  </a:ext>
                </a:extLst>
              </a:tr>
              <a:tr h="75904">
                <a:tc gridSpan="9">
                  <a:txBody>
                    <a:bodyPr/>
                    <a:lstStyle/>
                    <a:p>
                      <a:pPr algn="l" fontAlgn="b"/>
                      <a:r>
                        <a:rPr lang="it-IT" sz="800" b="1" i="0" u="none" strike="noStrike" dirty="0">
                          <a:solidFill>
                            <a:srgbClr val="000000"/>
                          </a:solidFill>
                          <a:effectLst/>
                          <a:latin typeface="Calibri" panose="020F0502020204030204" pitchFamily="34" charset="0"/>
                        </a:rPr>
                        <a:t>Breve relazione illustrativa e sintetiche annotazioni:</a:t>
                      </a:r>
                    </a:p>
                  </a:txBody>
                  <a:tcPr marL="2743" marR="2743" marT="27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l" fontAlgn="b"/>
                      <a:endParaRPr lang="it-IT" sz="800" b="0" i="0" u="none" strike="noStrike" dirty="0">
                        <a:solidFill>
                          <a:srgbClr val="000000"/>
                        </a:solidFill>
                        <a:effectLst/>
                        <a:latin typeface="Calibri" panose="020F0502020204030204" pitchFamily="34" charset="0"/>
                      </a:endParaRPr>
                    </a:p>
                  </a:txBody>
                  <a:tcPr marL="2743" marR="2743" marT="2743"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746140358"/>
                  </a:ext>
                </a:extLst>
              </a:tr>
              <a:tr h="75904">
                <a:tc gridSpan="9">
                  <a:txBody>
                    <a:bodyPr/>
                    <a:lstStyle/>
                    <a:p>
                      <a:pPr algn="l" fontAlgn="b"/>
                      <a:r>
                        <a:rPr lang="it-IT" sz="800" b="0" i="0" u="none" strike="noStrike" dirty="0">
                          <a:solidFill>
                            <a:srgbClr val="000000"/>
                          </a:solidFill>
                          <a:effectLst/>
                          <a:latin typeface="Calibri" panose="020F0502020204030204" pitchFamily="34" charset="0"/>
                        </a:rPr>
                        <a:t> </a:t>
                      </a:r>
                    </a:p>
                  </a:txBody>
                  <a:tcPr marL="2743" marR="2743" marT="27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l" fontAlgn="b"/>
                      <a:endParaRPr lang="it-IT" sz="800" b="0" i="0" u="none" strike="noStrike" dirty="0">
                        <a:solidFill>
                          <a:srgbClr val="000000"/>
                        </a:solidFill>
                        <a:effectLst/>
                        <a:latin typeface="Calibri" panose="020F0502020204030204" pitchFamily="34" charset="0"/>
                      </a:endParaRPr>
                    </a:p>
                  </a:txBody>
                  <a:tcPr marL="2743" marR="2743" marT="2743"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833967441"/>
                  </a:ext>
                </a:extLst>
              </a:tr>
            </a:tbl>
          </a:graphicData>
        </a:graphic>
      </p:graphicFrame>
      <p:pic>
        <p:nvPicPr>
          <p:cNvPr id="3" name="Immagine 2">
            <a:extLst>
              <a:ext uri="{FF2B5EF4-FFF2-40B4-BE49-F238E27FC236}">
                <a16:creationId xmlns:a16="http://schemas.microsoft.com/office/drawing/2014/main" xmlns="" id="{63050DE6-809A-4400-BCBC-60744CA6EFFD}"/>
              </a:ext>
            </a:extLst>
          </p:cNvPr>
          <p:cNvPicPr>
            <a:picLocks noChangeAspect="1"/>
          </p:cNvPicPr>
          <p:nvPr/>
        </p:nvPicPr>
        <p:blipFill>
          <a:blip r:embed="rId2"/>
          <a:stretch>
            <a:fillRect/>
          </a:stretch>
        </p:blipFill>
        <p:spPr>
          <a:xfrm>
            <a:off x="0" y="-33849"/>
            <a:ext cx="3197140" cy="1046922"/>
          </a:xfrm>
          <a:prstGeom prst="rect">
            <a:avLst/>
          </a:prstGeom>
          <a:solidFill>
            <a:schemeClr val="bg1"/>
          </a:solidFill>
        </p:spPr>
      </p:pic>
    </p:spTree>
    <p:extLst>
      <p:ext uri="{BB962C8B-B14F-4D97-AF65-F5344CB8AC3E}">
        <p14:creationId xmlns:p14="http://schemas.microsoft.com/office/powerpoint/2010/main" val="2730300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19968C7-9F87-4E6D-9C29-BFC6F004E4FA}"/>
              </a:ext>
            </a:extLst>
          </p:cNvPr>
          <p:cNvSpPr>
            <a:spLocks noGrp="1"/>
          </p:cNvSpPr>
          <p:nvPr>
            <p:ph type="title"/>
          </p:nvPr>
        </p:nvSpPr>
        <p:spPr/>
        <p:txBody>
          <a:bodyPr/>
          <a:lstStyle/>
          <a:p>
            <a:r>
              <a:rPr lang="it-IT" dirty="0"/>
              <a:t>Queste sono le informazioni da fornire per il 2018</a:t>
            </a:r>
          </a:p>
        </p:txBody>
      </p:sp>
      <p:graphicFrame>
        <p:nvGraphicFramePr>
          <p:cNvPr id="4" name="Segnaposto contenuto 3">
            <a:extLst>
              <a:ext uri="{FF2B5EF4-FFF2-40B4-BE49-F238E27FC236}">
                <a16:creationId xmlns:a16="http://schemas.microsoft.com/office/drawing/2014/main" xmlns="" id="{B320814D-9DF8-46EE-8BD1-E6BE3FC3F533}"/>
              </a:ext>
            </a:extLst>
          </p:cNvPr>
          <p:cNvGraphicFramePr>
            <a:graphicFrameLocks noGrp="1"/>
          </p:cNvGraphicFramePr>
          <p:nvPr>
            <p:ph idx="1"/>
            <p:extLst>
              <p:ext uri="{D42A27DB-BD31-4B8C-83A1-F6EECF244321}">
                <p14:modId xmlns:p14="http://schemas.microsoft.com/office/powerpoint/2010/main" val="2775420682"/>
              </p:ext>
            </p:extLst>
          </p:nvPr>
        </p:nvGraphicFramePr>
        <p:xfrm>
          <a:off x="685801" y="2252871"/>
          <a:ext cx="10820398" cy="2825692"/>
        </p:xfrm>
        <a:graphic>
          <a:graphicData uri="http://schemas.openxmlformats.org/drawingml/2006/table">
            <a:tbl>
              <a:tblPr/>
              <a:tblGrid>
                <a:gridCol w="1928577">
                  <a:extLst>
                    <a:ext uri="{9D8B030D-6E8A-4147-A177-3AD203B41FA5}">
                      <a16:colId xmlns:a16="http://schemas.microsoft.com/office/drawing/2014/main" xmlns="" val="1742699439"/>
                    </a:ext>
                  </a:extLst>
                </a:gridCol>
                <a:gridCol w="1103256">
                  <a:extLst>
                    <a:ext uri="{9D8B030D-6E8A-4147-A177-3AD203B41FA5}">
                      <a16:colId xmlns:a16="http://schemas.microsoft.com/office/drawing/2014/main" xmlns="" val="1643623019"/>
                    </a:ext>
                  </a:extLst>
                </a:gridCol>
                <a:gridCol w="1101135">
                  <a:extLst>
                    <a:ext uri="{9D8B030D-6E8A-4147-A177-3AD203B41FA5}">
                      <a16:colId xmlns:a16="http://schemas.microsoft.com/office/drawing/2014/main" xmlns="" val="1748973208"/>
                    </a:ext>
                  </a:extLst>
                </a:gridCol>
                <a:gridCol w="958984">
                  <a:extLst>
                    <a:ext uri="{9D8B030D-6E8A-4147-A177-3AD203B41FA5}">
                      <a16:colId xmlns:a16="http://schemas.microsoft.com/office/drawing/2014/main" xmlns="" val="942252712"/>
                    </a:ext>
                  </a:extLst>
                </a:gridCol>
                <a:gridCol w="1001417">
                  <a:extLst>
                    <a:ext uri="{9D8B030D-6E8A-4147-A177-3AD203B41FA5}">
                      <a16:colId xmlns:a16="http://schemas.microsoft.com/office/drawing/2014/main" xmlns="" val="2683795675"/>
                    </a:ext>
                  </a:extLst>
                </a:gridCol>
                <a:gridCol w="999295">
                  <a:extLst>
                    <a:ext uri="{9D8B030D-6E8A-4147-A177-3AD203B41FA5}">
                      <a16:colId xmlns:a16="http://schemas.microsoft.com/office/drawing/2014/main" xmlns="" val="3486494907"/>
                    </a:ext>
                  </a:extLst>
                </a:gridCol>
                <a:gridCol w="865632">
                  <a:extLst>
                    <a:ext uri="{9D8B030D-6E8A-4147-A177-3AD203B41FA5}">
                      <a16:colId xmlns:a16="http://schemas.microsoft.com/office/drawing/2014/main" xmlns="" val="934706737"/>
                    </a:ext>
                  </a:extLst>
                </a:gridCol>
                <a:gridCol w="1009904">
                  <a:extLst>
                    <a:ext uri="{9D8B030D-6E8A-4147-A177-3AD203B41FA5}">
                      <a16:colId xmlns:a16="http://schemas.microsoft.com/office/drawing/2014/main" xmlns="" val="3132667077"/>
                    </a:ext>
                  </a:extLst>
                </a:gridCol>
                <a:gridCol w="1012026">
                  <a:extLst>
                    <a:ext uri="{9D8B030D-6E8A-4147-A177-3AD203B41FA5}">
                      <a16:colId xmlns:a16="http://schemas.microsoft.com/office/drawing/2014/main" xmlns="" val="3154878884"/>
                    </a:ext>
                  </a:extLst>
                </a:gridCol>
                <a:gridCol w="840172">
                  <a:extLst>
                    <a:ext uri="{9D8B030D-6E8A-4147-A177-3AD203B41FA5}">
                      <a16:colId xmlns:a16="http://schemas.microsoft.com/office/drawing/2014/main" xmlns="" val="1389144333"/>
                    </a:ext>
                  </a:extLst>
                </a:gridCol>
              </a:tblGrid>
              <a:tr h="233341">
                <a:tc rowSpan="4">
                  <a:txBody>
                    <a:bodyPr/>
                    <a:lstStyle/>
                    <a:p>
                      <a:pPr algn="ctr" fontAlgn="ctr"/>
                      <a:r>
                        <a:rPr lang="it-IT" sz="1400" b="1" i="0" u="none" strike="noStrike" dirty="0">
                          <a:solidFill>
                            <a:srgbClr val="000000"/>
                          </a:solidFill>
                          <a:effectLst/>
                          <a:latin typeface="Calibri" panose="020F0502020204030204" pitchFamily="34" charset="0"/>
                        </a:rPr>
                        <a:t>Tipologia intervento</a:t>
                      </a:r>
                    </a:p>
                  </a:txBody>
                  <a:tcPr marL="6936" marR="6936" marT="69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it-IT" sz="1400" b="1" i="0" u="none" strike="noStrike">
                          <a:solidFill>
                            <a:srgbClr val="000000"/>
                          </a:solidFill>
                          <a:effectLst/>
                          <a:latin typeface="Calibri" panose="020F0502020204030204" pitchFamily="34" charset="0"/>
                        </a:rPr>
                        <a:t>MONITORAGGIO FINANZIARIO</a:t>
                      </a:r>
                    </a:p>
                  </a:txBody>
                  <a:tcPr marL="6936" marR="6936" marT="6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4">
                  <a:txBody>
                    <a:bodyPr/>
                    <a:lstStyle/>
                    <a:p>
                      <a:pPr algn="ctr" fontAlgn="b"/>
                      <a:r>
                        <a:rPr lang="it-IT" sz="1400" b="1" i="0" u="none" strike="noStrike">
                          <a:solidFill>
                            <a:srgbClr val="000000"/>
                          </a:solidFill>
                          <a:effectLst/>
                          <a:latin typeface="Calibri" panose="020F0502020204030204" pitchFamily="34" charset="0"/>
                        </a:rPr>
                        <a:t>MONITORAGGIO QUANTITATIVO</a:t>
                      </a:r>
                    </a:p>
                  </a:txBody>
                  <a:tcPr marL="6936" marR="6936" marT="6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3485170929"/>
                  </a:ext>
                </a:extLst>
              </a:tr>
              <a:tr h="269569">
                <a:tc vMerge="1">
                  <a:txBody>
                    <a:bodyPr/>
                    <a:lstStyle/>
                    <a:p>
                      <a:endParaRPr lang="it-IT"/>
                    </a:p>
                  </a:txBody>
                  <a:tcPr/>
                </a:tc>
                <a:tc>
                  <a:txBody>
                    <a:bodyPr/>
                    <a:lstStyle/>
                    <a:p>
                      <a:pPr algn="ctr" fontAlgn="b"/>
                      <a:r>
                        <a:rPr lang="it-IT" sz="1400" b="1" i="0" u="none" strike="noStrike" dirty="0">
                          <a:solidFill>
                            <a:srgbClr val="000000"/>
                          </a:solidFill>
                          <a:effectLst/>
                          <a:latin typeface="Calibri" panose="020F0502020204030204" pitchFamily="34" charset="0"/>
                        </a:rPr>
                        <a:t>a</a:t>
                      </a:r>
                    </a:p>
                  </a:txBody>
                  <a:tcPr marL="6936" marR="6936" marT="6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1" i="0" u="none" strike="noStrike" dirty="0">
                          <a:solidFill>
                            <a:srgbClr val="000000"/>
                          </a:solidFill>
                          <a:effectLst/>
                          <a:latin typeface="Calibri" panose="020F0502020204030204" pitchFamily="34" charset="0"/>
                        </a:rPr>
                        <a:t>b</a:t>
                      </a:r>
                    </a:p>
                  </a:txBody>
                  <a:tcPr marL="6936" marR="6936" marT="6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1" i="0" u="none" strike="noStrike">
                          <a:solidFill>
                            <a:srgbClr val="000000"/>
                          </a:solidFill>
                          <a:effectLst/>
                          <a:latin typeface="Calibri" panose="020F0502020204030204" pitchFamily="34" charset="0"/>
                        </a:rPr>
                        <a:t>c</a:t>
                      </a:r>
                    </a:p>
                  </a:txBody>
                  <a:tcPr marL="6936" marR="6936" marT="6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1" i="0" u="none" strike="noStrike">
                          <a:solidFill>
                            <a:srgbClr val="000000"/>
                          </a:solidFill>
                          <a:effectLst/>
                          <a:latin typeface="Calibri" panose="020F0502020204030204" pitchFamily="34" charset="0"/>
                        </a:rPr>
                        <a:t>d</a:t>
                      </a:r>
                    </a:p>
                  </a:txBody>
                  <a:tcPr marL="6936" marR="6936" marT="6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1" i="0" u="none" strike="noStrike">
                          <a:solidFill>
                            <a:srgbClr val="000000"/>
                          </a:solidFill>
                          <a:effectLst/>
                          <a:latin typeface="Calibri" panose="020F0502020204030204" pitchFamily="34" charset="0"/>
                        </a:rPr>
                        <a:t>e</a:t>
                      </a:r>
                    </a:p>
                  </a:txBody>
                  <a:tcPr marL="6936" marR="6936" marT="6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it-IT" sz="1400" b="1" i="0" u="none" strike="noStrike">
                          <a:solidFill>
                            <a:srgbClr val="000000"/>
                          </a:solidFill>
                          <a:effectLst/>
                          <a:latin typeface="Calibri" panose="020F0502020204030204" pitchFamily="34" charset="0"/>
                        </a:rPr>
                        <a:t>Numero di interventi previsti</a:t>
                      </a:r>
                    </a:p>
                  </a:txBody>
                  <a:tcPr marL="6936" marR="6936" marT="69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it-IT" sz="1400" b="1" i="0" u="none" strike="noStrike">
                          <a:solidFill>
                            <a:srgbClr val="000000"/>
                          </a:solidFill>
                          <a:effectLst/>
                          <a:latin typeface="Calibri" panose="020F0502020204030204" pitchFamily="34" charset="0"/>
                        </a:rPr>
                        <a:t>Numero di interventi  realizzati</a:t>
                      </a:r>
                    </a:p>
                  </a:txBody>
                  <a:tcPr marL="6936" marR="6936" marT="69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it-IT" sz="1400" b="1" i="0" u="none" strike="noStrike">
                          <a:solidFill>
                            <a:srgbClr val="000000"/>
                          </a:solidFill>
                          <a:effectLst/>
                          <a:latin typeface="Calibri" panose="020F0502020204030204" pitchFamily="34" charset="0"/>
                        </a:rPr>
                        <a:t>Numero di interventi   in corso di realizzazione</a:t>
                      </a:r>
                    </a:p>
                  </a:txBody>
                  <a:tcPr marL="6936" marR="6936" marT="69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it-IT" sz="1400" b="1" i="0" u="none" strike="noStrike" dirty="0">
                          <a:solidFill>
                            <a:srgbClr val="000000"/>
                          </a:solidFill>
                          <a:effectLst/>
                          <a:latin typeface="Calibri" panose="020F0502020204030204" pitchFamily="34" charset="0"/>
                        </a:rPr>
                        <a:t>Numero comuni coinvolti</a:t>
                      </a:r>
                    </a:p>
                  </a:txBody>
                  <a:tcPr marL="6936" marR="6936" marT="69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71047931"/>
                  </a:ext>
                </a:extLst>
              </a:tr>
              <a:tr h="525658">
                <a:tc vMerge="1">
                  <a:txBody>
                    <a:bodyPr/>
                    <a:lstStyle/>
                    <a:p>
                      <a:endParaRPr lang="it-IT"/>
                    </a:p>
                  </a:txBody>
                  <a:tcPr/>
                </a:tc>
                <a:tc>
                  <a:txBody>
                    <a:bodyPr/>
                    <a:lstStyle/>
                    <a:p>
                      <a:pPr algn="ctr" fontAlgn="b"/>
                      <a:r>
                        <a:rPr lang="it-IT" sz="1400" b="1" i="0" u="none" strike="noStrike" dirty="0">
                          <a:solidFill>
                            <a:srgbClr val="000000"/>
                          </a:solidFill>
                          <a:effectLst/>
                          <a:latin typeface="Calibri" panose="020F0502020204030204" pitchFamily="34" charset="0"/>
                        </a:rPr>
                        <a:t> </a:t>
                      </a:r>
                    </a:p>
                  </a:txBody>
                  <a:tcPr marL="6936" marR="6936" marT="6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1" i="0" u="none" strike="noStrike" dirty="0">
                          <a:solidFill>
                            <a:srgbClr val="000000"/>
                          </a:solidFill>
                          <a:effectLst/>
                          <a:latin typeface="Calibri" panose="020F0502020204030204" pitchFamily="34" charset="0"/>
                        </a:rPr>
                        <a:t> </a:t>
                      </a:r>
                    </a:p>
                  </a:txBody>
                  <a:tcPr marL="6936" marR="6936" marT="6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1" i="0" u="none" strike="noStrike" dirty="0">
                          <a:solidFill>
                            <a:srgbClr val="000000"/>
                          </a:solidFill>
                          <a:effectLst/>
                          <a:latin typeface="Calibri" panose="020F0502020204030204" pitchFamily="34" charset="0"/>
                        </a:rPr>
                        <a:t>(</a:t>
                      </a:r>
                      <a:r>
                        <a:rPr lang="it-IT" sz="1400" b="1" i="0" u="none" strike="noStrike" dirty="0" err="1">
                          <a:solidFill>
                            <a:srgbClr val="000000"/>
                          </a:solidFill>
                          <a:effectLst/>
                          <a:latin typeface="Calibri" panose="020F0502020204030204" pitchFamily="34" charset="0"/>
                        </a:rPr>
                        <a:t>a+b</a:t>
                      </a:r>
                      <a:r>
                        <a:rPr lang="it-IT" sz="1400" b="1" i="0" u="none" strike="noStrike" dirty="0">
                          <a:solidFill>
                            <a:srgbClr val="000000"/>
                          </a:solidFill>
                          <a:effectLst/>
                          <a:latin typeface="Calibri" panose="020F0502020204030204" pitchFamily="34" charset="0"/>
                        </a:rPr>
                        <a:t>)</a:t>
                      </a:r>
                    </a:p>
                  </a:txBody>
                  <a:tcPr marL="6936" marR="6936" marT="6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1" i="0" u="none" strike="noStrike" dirty="0">
                          <a:solidFill>
                            <a:srgbClr val="000000"/>
                          </a:solidFill>
                          <a:effectLst/>
                          <a:latin typeface="Calibri" panose="020F0502020204030204" pitchFamily="34" charset="0"/>
                        </a:rPr>
                        <a:t> </a:t>
                      </a:r>
                    </a:p>
                  </a:txBody>
                  <a:tcPr marL="6936" marR="6936" marT="6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1" i="0" u="none" strike="noStrike" dirty="0">
                          <a:solidFill>
                            <a:srgbClr val="000000"/>
                          </a:solidFill>
                          <a:effectLst/>
                          <a:latin typeface="Calibri" panose="020F0502020204030204" pitchFamily="34" charset="0"/>
                        </a:rPr>
                        <a:t>(c-d)</a:t>
                      </a:r>
                    </a:p>
                  </a:txBody>
                  <a:tcPr marL="6936" marR="6936" marT="69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1901543489"/>
                  </a:ext>
                </a:extLst>
              </a:tr>
              <a:tr h="1797124">
                <a:tc vMerge="1">
                  <a:txBody>
                    <a:bodyPr/>
                    <a:lstStyle/>
                    <a:p>
                      <a:endParaRPr lang="it-IT"/>
                    </a:p>
                  </a:txBody>
                  <a:tcPr/>
                </a:tc>
                <a:tc>
                  <a:txBody>
                    <a:bodyPr/>
                    <a:lstStyle/>
                    <a:p>
                      <a:pPr algn="ctr" fontAlgn="ctr"/>
                      <a:r>
                        <a:rPr lang="it-IT" sz="1400" b="1" i="0" u="none" strike="noStrike" dirty="0">
                          <a:solidFill>
                            <a:srgbClr val="000000"/>
                          </a:solidFill>
                          <a:effectLst/>
                          <a:latin typeface="Calibri" panose="020F0502020204030204" pitchFamily="34" charset="0"/>
                        </a:rPr>
                        <a:t>Risorse assegnate  dal MIUR               (DM 687/2018)</a:t>
                      </a:r>
                    </a:p>
                  </a:txBody>
                  <a:tcPr marL="6936" marR="6936" marT="69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1" i="0" u="none" strike="noStrike" dirty="0">
                          <a:solidFill>
                            <a:srgbClr val="000000"/>
                          </a:solidFill>
                          <a:effectLst/>
                          <a:latin typeface="Calibri" panose="020F0502020204030204" pitchFamily="34" charset="0"/>
                        </a:rPr>
                        <a:t>Co-finanziamento della Regione (Risorse aggiuntive rispetto a quelle statali)</a:t>
                      </a:r>
                    </a:p>
                  </a:txBody>
                  <a:tcPr marL="6936" marR="6936" marT="69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1" i="0" u="none" strike="noStrike" dirty="0">
                          <a:solidFill>
                            <a:srgbClr val="000000"/>
                          </a:solidFill>
                          <a:effectLst/>
                          <a:latin typeface="Calibri" panose="020F0502020204030204" pitchFamily="34" charset="0"/>
                        </a:rPr>
                        <a:t>Risorse complessive assegnate ai Comuni</a:t>
                      </a:r>
                    </a:p>
                  </a:txBody>
                  <a:tcPr marL="6936" marR="6936" marT="69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1" i="0" u="none" strike="noStrike" dirty="0">
                          <a:solidFill>
                            <a:srgbClr val="000000"/>
                          </a:solidFill>
                          <a:effectLst/>
                          <a:latin typeface="Calibri" panose="020F0502020204030204" pitchFamily="34" charset="0"/>
                        </a:rPr>
                        <a:t>Totale risorse </a:t>
                      </a:r>
                      <a:r>
                        <a:rPr lang="it-IT" sz="1400" b="1" i="0" u="sng" strike="noStrike" dirty="0">
                          <a:solidFill>
                            <a:srgbClr val="000000"/>
                          </a:solidFill>
                          <a:effectLst/>
                          <a:latin typeface="Calibri" panose="020F0502020204030204" pitchFamily="34" charset="0"/>
                        </a:rPr>
                        <a:t>impegnate</a:t>
                      </a:r>
                      <a:r>
                        <a:rPr lang="it-IT" sz="1400" b="1" i="0" u="none" strike="noStrike" dirty="0">
                          <a:solidFill>
                            <a:srgbClr val="000000"/>
                          </a:solidFill>
                          <a:effectLst/>
                          <a:latin typeface="Calibri" panose="020F0502020204030204" pitchFamily="34" charset="0"/>
                        </a:rPr>
                        <a:t> dai Comuni</a:t>
                      </a:r>
                    </a:p>
                  </a:txBody>
                  <a:tcPr marL="6936" marR="6936" marT="69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1" i="0" u="none" strike="noStrike" dirty="0">
                          <a:solidFill>
                            <a:srgbClr val="000000"/>
                          </a:solidFill>
                          <a:effectLst/>
                          <a:latin typeface="Calibri" panose="020F0502020204030204" pitchFamily="34" charset="0"/>
                        </a:rPr>
                        <a:t>Totale risorse assegnate ma </a:t>
                      </a:r>
                      <a:r>
                        <a:rPr lang="it-IT" sz="1400" b="1" i="0" u="sng" strike="noStrike" dirty="0">
                          <a:solidFill>
                            <a:srgbClr val="000000"/>
                          </a:solidFill>
                          <a:effectLst/>
                          <a:latin typeface="Calibri" panose="020F0502020204030204" pitchFamily="34" charset="0"/>
                        </a:rPr>
                        <a:t>non ancora impegnate</a:t>
                      </a:r>
                      <a:r>
                        <a:rPr lang="it-IT" sz="1400" b="1" i="0" u="none" strike="noStrike" dirty="0">
                          <a:solidFill>
                            <a:srgbClr val="000000"/>
                          </a:solidFill>
                          <a:effectLst/>
                          <a:latin typeface="Calibri" panose="020F0502020204030204" pitchFamily="34" charset="0"/>
                        </a:rPr>
                        <a:t> dai Comuni</a:t>
                      </a:r>
                    </a:p>
                  </a:txBody>
                  <a:tcPr marL="6936" marR="6936" marT="69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1345144518"/>
                  </a:ext>
                </a:extLst>
              </a:tr>
            </a:tbl>
          </a:graphicData>
        </a:graphic>
      </p:graphicFrame>
      <p:sp>
        <p:nvSpPr>
          <p:cNvPr id="5" name="CasellaDiTesto 4">
            <a:extLst>
              <a:ext uri="{FF2B5EF4-FFF2-40B4-BE49-F238E27FC236}">
                <a16:creationId xmlns:a16="http://schemas.microsoft.com/office/drawing/2014/main" xmlns="" id="{ADDF22AF-D513-45BC-AB3B-511C509B5269}"/>
              </a:ext>
            </a:extLst>
          </p:cNvPr>
          <p:cNvSpPr txBox="1"/>
          <p:nvPr/>
        </p:nvSpPr>
        <p:spPr>
          <a:xfrm>
            <a:off x="1073426" y="5314122"/>
            <a:ext cx="10432773" cy="707886"/>
          </a:xfrm>
          <a:prstGeom prst="rect">
            <a:avLst/>
          </a:prstGeom>
          <a:noFill/>
        </p:spPr>
        <p:txBody>
          <a:bodyPr wrap="square" rtlCol="0">
            <a:spAutoFit/>
          </a:bodyPr>
          <a:lstStyle/>
          <a:p>
            <a:r>
              <a:rPr kumimoji="0" lang="it-IT" sz="4000" b="0" i="0" u="none" strike="noStrike" kern="1200" cap="all" spc="0" normalizeH="0" baseline="0" noProof="0" dirty="0">
                <a:ln>
                  <a:noFill/>
                </a:ln>
                <a:solidFill>
                  <a:prstClr val="black"/>
                </a:solidFill>
                <a:effectLst/>
                <a:uLnTx/>
                <a:uFillTx/>
                <a:latin typeface="Century Gothic" panose="020B0502020202020204"/>
                <a:ea typeface="+mj-ea"/>
                <a:cs typeface="+mj-cs"/>
              </a:rPr>
              <a:t>SUDDIVISE PER TIPOLOGIA DI INTERVENTO</a:t>
            </a:r>
            <a:endParaRPr lang="it-IT" dirty="0"/>
          </a:p>
        </p:txBody>
      </p:sp>
      <p:pic>
        <p:nvPicPr>
          <p:cNvPr id="3" name="Immagine 2">
            <a:extLst>
              <a:ext uri="{FF2B5EF4-FFF2-40B4-BE49-F238E27FC236}">
                <a16:creationId xmlns:a16="http://schemas.microsoft.com/office/drawing/2014/main" xmlns="" id="{A0C4447D-A725-47DA-B0F1-01D86E9A8859}"/>
              </a:ext>
            </a:extLst>
          </p:cNvPr>
          <p:cNvPicPr>
            <a:picLocks noChangeAspect="1"/>
          </p:cNvPicPr>
          <p:nvPr/>
        </p:nvPicPr>
        <p:blipFill>
          <a:blip r:embed="rId2"/>
          <a:stretch>
            <a:fillRect/>
          </a:stretch>
        </p:blipFill>
        <p:spPr>
          <a:xfrm>
            <a:off x="8086239" y="0"/>
            <a:ext cx="2420322" cy="792549"/>
          </a:xfrm>
          <a:prstGeom prst="rect">
            <a:avLst/>
          </a:prstGeom>
        </p:spPr>
      </p:pic>
    </p:spTree>
    <p:extLst>
      <p:ext uri="{BB962C8B-B14F-4D97-AF65-F5344CB8AC3E}">
        <p14:creationId xmlns:p14="http://schemas.microsoft.com/office/powerpoint/2010/main" val="2968260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2367920-DB7D-4A73-9720-44BF59630CEF}"/>
              </a:ext>
            </a:extLst>
          </p:cNvPr>
          <p:cNvSpPr>
            <a:spLocks noGrp="1"/>
          </p:cNvSpPr>
          <p:nvPr>
            <p:ph type="title"/>
          </p:nvPr>
        </p:nvSpPr>
        <p:spPr>
          <a:xfrm>
            <a:off x="4012097" y="212035"/>
            <a:ext cx="8179903" cy="1845366"/>
          </a:xfrm>
        </p:spPr>
        <p:txBody>
          <a:bodyPr>
            <a:noAutofit/>
          </a:bodyPr>
          <a:lstStyle/>
          <a:p>
            <a:r>
              <a:rPr lang="it-IT" sz="3200" b="1" dirty="0"/>
              <a:t>L’elenco degli interventi della scheda di monitoraggio orienta i comuni sugli interventi ammissibili o meno con l’utilizzo del fondo 0-6 </a:t>
            </a:r>
          </a:p>
        </p:txBody>
      </p:sp>
      <p:sp>
        <p:nvSpPr>
          <p:cNvPr id="3" name="Segnaposto contenuto 2">
            <a:extLst>
              <a:ext uri="{FF2B5EF4-FFF2-40B4-BE49-F238E27FC236}">
                <a16:creationId xmlns:a16="http://schemas.microsoft.com/office/drawing/2014/main" xmlns="" id="{CCCB5082-65D5-4BDD-9011-B166E27ED76C}"/>
              </a:ext>
            </a:extLst>
          </p:cNvPr>
          <p:cNvSpPr>
            <a:spLocks noGrp="1"/>
          </p:cNvSpPr>
          <p:nvPr>
            <p:ph idx="1"/>
          </p:nvPr>
        </p:nvSpPr>
        <p:spPr/>
        <p:txBody>
          <a:bodyPr/>
          <a:lstStyle/>
          <a:p>
            <a:pPr marL="0" indent="0">
              <a:buNone/>
            </a:pPr>
            <a:r>
              <a:rPr lang="it-IT" dirty="0"/>
              <a:t>ESEMPIO: INTEVENTI DI </a:t>
            </a:r>
            <a:r>
              <a:rPr lang="it-IT" b="1" dirty="0"/>
              <a:t>TIPOLOGIA A</a:t>
            </a:r>
          </a:p>
          <a:p>
            <a:pPr marL="0" indent="0">
              <a:buNone/>
            </a:pPr>
            <a:r>
              <a:rPr lang="it-IT" dirty="0"/>
              <a:t>Nuove </a:t>
            </a:r>
            <a:r>
              <a:rPr lang="it-IT" dirty="0">
                <a:solidFill>
                  <a:srgbClr val="FF0000"/>
                </a:solidFill>
              </a:rPr>
              <a:t>costruzioni</a:t>
            </a:r>
            <a:r>
              <a:rPr lang="it-IT" dirty="0"/>
              <a:t> adibite a servizi  educativi</a:t>
            </a:r>
          </a:p>
          <a:p>
            <a:pPr marL="0" indent="0">
              <a:buNone/>
            </a:pPr>
            <a:r>
              <a:rPr lang="it-IT" dirty="0">
                <a:solidFill>
                  <a:srgbClr val="FF0000"/>
                </a:solidFill>
              </a:rPr>
              <a:t>Restauro, risanamento, messa in sicurezza </a:t>
            </a:r>
            <a:r>
              <a:rPr lang="it-IT" dirty="0"/>
              <a:t>di strutture per servizi educativi</a:t>
            </a:r>
          </a:p>
          <a:p>
            <a:pPr marL="0" indent="0">
              <a:buNone/>
            </a:pPr>
            <a:r>
              <a:rPr lang="it-IT" dirty="0"/>
              <a:t>Nuove  costruzioni adibite a scuole dell'infanzia</a:t>
            </a:r>
          </a:p>
          <a:p>
            <a:pPr marL="0" indent="0">
              <a:buNone/>
            </a:pPr>
            <a:r>
              <a:rPr lang="it-IT" dirty="0"/>
              <a:t>Restauro, risanamento, messa in sicurezza di strutture per scuole dell'infanzia</a:t>
            </a:r>
          </a:p>
          <a:p>
            <a:pPr marL="0" indent="0">
              <a:buNone/>
            </a:pPr>
            <a:r>
              <a:rPr lang="it-IT" dirty="0"/>
              <a:t>Riqualificazione </a:t>
            </a:r>
            <a:r>
              <a:rPr lang="it-IT" dirty="0">
                <a:solidFill>
                  <a:srgbClr val="FF0000"/>
                </a:solidFill>
              </a:rPr>
              <a:t>arredi</a:t>
            </a:r>
            <a:r>
              <a:rPr lang="it-IT" dirty="0"/>
              <a:t> per servizi educativi</a:t>
            </a:r>
          </a:p>
          <a:p>
            <a:pPr marL="0" indent="0">
              <a:buNone/>
            </a:pPr>
            <a:r>
              <a:rPr lang="it-IT" dirty="0"/>
              <a:t>Riqualificazione arredi per scuole dell'infanzia paritarie</a:t>
            </a:r>
          </a:p>
          <a:p>
            <a:pPr marL="0" indent="0">
              <a:buNone/>
            </a:pPr>
            <a:r>
              <a:rPr lang="it-IT" dirty="0"/>
              <a:t>Riqualificazione arredi per scuole dell'infanzia statali</a:t>
            </a:r>
          </a:p>
          <a:p>
            <a:pPr marL="0" indent="0">
              <a:buNone/>
            </a:pPr>
            <a:r>
              <a:rPr lang="it-IT" dirty="0"/>
              <a:t>Investimenti in strutture (</a:t>
            </a:r>
            <a:r>
              <a:rPr lang="it-IT" dirty="0">
                <a:solidFill>
                  <a:srgbClr val="FF0000"/>
                </a:solidFill>
              </a:rPr>
              <a:t>edifici e arredi</a:t>
            </a:r>
            <a:r>
              <a:rPr lang="it-IT" dirty="0"/>
              <a:t>) per Poli per l'infanzia</a:t>
            </a:r>
          </a:p>
          <a:p>
            <a:pPr marL="0" indent="0">
              <a:buNone/>
            </a:pPr>
            <a:endParaRPr lang="it-IT" dirty="0"/>
          </a:p>
        </p:txBody>
      </p:sp>
      <p:pic>
        <p:nvPicPr>
          <p:cNvPr id="4" name="Immagine 3">
            <a:extLst>
              <a:ext uri="{FF2B5EF4-FFF2-40B4-BE49-F238E27FC236}">
                <a16:creationId xmlns:a16="http://schemas.microsoft.com/office/drawing/2014/main" xmlns="" id="{A3AE774E-82A2-4671-98D2-E36C5182C48B}"/>
              </a:ext>
            </a:extLst>
          </p:cNvPr>
          <p:cNvPicPr>
            <a:picLocks noChangeAspect="1"/>
          </p:cNvPicPr>
          <p:nvPr/>
        </p:nvPicPr>
        <p:blipFill>
          <a:blip r:embed="rId2"/>
          <a:stretch>
            <a:fillRect/>
          </a:stretch>
        </p:blipFill>
        <p:spPr>
          <a:xfrm>
            <a:off x="9443432" y="5822410"/>
            <a:ext cx="2420324" cy="792549"/>
          </a:xfrm>
          <a:prstGeom prst="rect">
            <a:avLst/>
          </a:prstGeom>
        </p:spPr>
      </p:pic>
    </p:spTree>
    <p:extLst>
      <p:ext uri="{BB962C8B-B14F-4D97-AF65-F5344CB8AC3E}">
        <p14:creationId xmlns:p14="http://schemas.microsoft.com/office/powerpoint/2010/main" val="782975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16AA24F-CB9E-4758-97AD-E06663BDCF8B}"/>
              </a:ext>
            </a:extLst>
          </p:cNvPr>
          <p:cNvSpPr>
            <a:spLocks noGrp="1"/>
          </p:cNvSpPr>
          <p:nvPr>
            <p:ph type="title"/>
          </p:nvPr>
        </p:nvSpPr>
        <p:spPr>
          <a:xfrm>
            <a:off x="334583" y="406400"/>
            <a:ext cx="10820400" cy="2802467"/>
          </a:xfrm>
        </p:spPr>
        <p:txBody>
          <a:bodyPr/>
          <a:lstStyle/>
          <a:p>
            <a:r>
              <a:rPr lang="it-IT" dirty="0"/>
              <a:t>Si parla di interventi su «strutture» e su «arredi»</a:t>
            </a:r>
            <a:br>
              <a:rPr lang="it-IT" dirty="0"/>
            </a:br>
            <a:r>
              <a:rPr lang="it-IT" dirty="0"/>
              <a:t/>
            </a:r>
            <a:br>
              <a:rPr lang="it-IT" dirty="0"/>
            </a:br>
            <a:r>
              <a:rPr lang="it-IT" dirty="0"/>
              <a:t>Quindi…</a:t>
            </a:r>
            <a:br>
              <a:rPr lang="it-IT" dirty="0"/>
            </a:br>
            <a:r>
              <a:rPr lang="it-IT" dirty="0"/>
              <a:t/>
            </a:r>
            <a:br>
              <a:rPr lang="it-IT" dirty="0"/>
            </a:br>
            <a:r>
              <a:rPr lang="it-IT" dirty="0"/>
              <a:t>non è contemplato l’acquisto di giocattoli, libri, materiale di facile consumo</a:t>
            </a:r>
          </a:p>
        </p:txBody>
      </p:sp>
      <p:pic>
        <p:nvPicPr>
          <p:cNvPr id="3" name="Immagine 2">
            <a:extLst>
              <a:ext uri="{FF2B5EF4-FFF2-40B4-BE49-F238E27FC236}">
                <a16:creationId xmlns:a16="http://schemas.microsoft.com/office/drawing/2014/main" xmlns="" id="{AA3DE179-3B86-496A-9A51-AD55E8CE26B5}"/>
              </a:ext>
            </a:extLst>
          </p:cNvPr>
          <p:cNvPicPr>
            <a:picLocks noChangeAspect="1"/>
          </p:cNvPicPr>
          <p:nvPr/>
        </p:nvPicPr>
        <p:blipFill>
          <a:blip r:embed="rId2"/>
          <a:stretch>
            <a:fillRect/>
          </a:stretch>
        </p:blipFill>
        <p:spPr>
          <a:xfrm>
            <a:off x="2536195" y="4971688"/>
            <a:ext cx="3092579" cy="1012683"/>
          </a:xfrm>
          <a:prstGeom prst="rect">
            <a:avLst/>
          </a:prstGeom>
        </p:spPr>
      </p:pic>
      <p:sp>
        <p:nvSpPr>
          <p:cNvPr id="4" name="CasellaDiTesto 3">
            <a:extLst>
              <a:ext uri="{FF2B5EF4-FFF2-40B4-BE49-F238E27FC236}">
                <a16:creationId xmlns:a16="http://schemas.microsoft.com/office/drawing/2014/main" xmlns="" id="{9D5D5871-3A01-4DFD-ABA7-85F409C8A71D}"/>
              </a:ext>
            </a:extLst>
          </p:cNvPr>
          <p:cNvSpPr txBox="1"/>
          <p:nvPr/>
        </p:nvSpPr>
        <p:spPr>
          <a:xfrm>
            <a:off x="4757530" y="3208867"/>
            <a:ext cx="6149009" cy="2031325"/>
          </a:xfrm>
          <a:prstGeom prst="rect">
            <a:avLst/>
          </a:prstGeom>
          <a:noFill/>
        </p:spPr>
        <p:txBody>
          <a:bodyPr wrap="square" rtlCol="0">
            <a:spAutoFit/>
          </a:bodyPr>
          <a:lstStyle/>
          <a:p>
            <a:r>
              <a:rPr lang="it-IT" dirty="0">
                <a:solidFill>
                  <a:srgbClr val="FF0000"/>
                </a:solidFill>
              </a:rPr>
              <a:t>Ricordiamo che gli interventi sono sempre da rapportare alle finalità: consolidare e ampliare la rete dei servizi educativi pubblici e convenzionati, ridurre la partecipazione economica delle famiglie, generalizzare la frequenza della scuola dell’infanzia, qualificare edifici pubblici e personale, promuovere i CPT.</a:t>
            </a:r>
          </a:p>
        </p:txBody>
      </p:sp>
    </p:spTree>
    <p:extLst>
      <p:ext uri="{BB962C8B-B14F-4D97-AF65-F5344CB8AC3E}">
        <p14:creationId xmlns:p14="http://schemas.microsoft.com/office/powerpoint/2010/main" val="3765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2367920-DB7D-4A73-9720-44BF59630CEF}"/>
              </a:ext>
            </a:extLst>
          </p:cNvPr>
          <p:cNvSpPr>
            <a:spLocks noGrp="1"/>
          </p:cNvSpPr>
          <p:nvPr>
            <p:ph type="title"/>
          </p:nvPr>
        </p:nvSpPr>
        <p:spPr>
          <a:xfrm>
            <a:off x="4012097" y="212035"/>
            <a:ext cx="8179903" cy="1845366"/>
          </a:xfrm>
        </p:spPr>
        <p:txBody>
          <a:bodyPr>
            <a:noAutofit/>
          </a:bodyPr>
          <a:lstStyle/>
          <a:p>
            <a:r>
              <a:rPr lang="it-IT" sz="3200" b="1" dirty="0"/>
              <a:t>L’elenco degli interventi della scheda di monitoraggio orienta i comuni sugli interventi ammissibili o meno con l’utilizzo del fondo 0-6 </a:t>
            </a:r>
          </a:p>
        </p:txBody>
      </p:sp>
      <p:sp>
        <p:nvSpPr>
          <p:cNvPr id="3" name="Segnaposto contenuto 2">
            <a:extLst>
              <a:ext uri="{FF2B5EF4-FFF2-40B4-BE49-F238E27FC236}">
                <a16:creationId xmlns:a16="http://schemas.microsoft.com/office/drawing/2014/main" xmlns="" id="{CCCB5082-65D5-4BDD-9011-B166E27ED76C}"/>
              </a:ext>
            </a:extLst>
          </p:cNvPr>
          <p:cNvSpPr>
            <a:spLocks noGrp="1"/>
          </p:cNvSpPr>
          <p:nvPr>
            <p:ph idx="1"/>
          </p:nvPr>
        </p:nvSpPr>
        <p:spPr>
          <a:xfrm>
            <a:off x="198783" y="2057402"/>
            <a:ext cx="11307417" cy="4161284"/>
          </a:xfrm>
        </p:spPr>
        <p:txBody>
          <a:bodyPr>
            <a:normAutofit fontScale="92500"/>
          </a:bodyPr>
          <a:lstStyle/>
          <a:p>
            <a:pPr marL="0" indent="0">
              <a:buNone/>
            </a:pPr>
            <a:r>
              <a:rPr lang="it-IT" dirty="0"/>
              <a:t>ESEMPIO: INTEVENTI DI </a:t>
            </a:r>
            <a:r>
              <a:rPr lang="it-IT" b="1" dirty="0"/>
              <a:t>TIPOLOGIA B</a:t>
            </a:r>
          </a:p>
          <a:p>
            <a:pPr marL="0" indent="0">
              <a:buNone/>
            </a:pPr>
            <a:r>
              <a:rPr lang="it-IT" dirty="0">
                <a:solidFill>
                  <a:srgbClr val="FF0000"/>
                </a:solidFill>
              </a:rPr>
              <a:t>Ampliamento</a:t>
            </a:r>
            <a:r>
              <a:rPr lang="it-IT" dirty="0"/>
              <a:t> dei servizi educativi (</a:t>
            </a:r>
            <a:r>
              <a:rPr lang="it-IT" dirty="0">
                <a:solidFill>
                  <a:srgbClr val="FF0000"/>
                </a:solidFill>
              </a:rPr>
              <a:t>posti e/o orari</a:t>
            </a:r>
            <a:r>
              <a:rPr lang="it-IT" dirty="0"/>
              <a:t>) a gestione diretta </a:t>
            </a:r>
          </a:p>
          <a:p>
            <a:pPr marL="0" indent="0">
              <a:buNone/>
            </a:pPr>
            <a:r>
              <a:rPr lang="it-IT" dirty="0"/>
              <a:t>Ampliamento dei servizi educativi (posti e/o orari)  privati in appalto o in convenzione</a:t>
            </a:r>
          </a:p>
          <a:p>
            <a:pPr marL="0" indent="0">
              <a:buNone/>
            </a:pPr>
            <a:r>
              <a:rPr lang="it-IT" dirty="0">
                <a:solidFill>
                  <a:srgbClr val="FF0000"/>
                </a:solidFill>
              </a:rPr>
              <a:t>Riduzione rette </a:t>
            </a:r>
            <a:r>
              <a:rPr lang="it-IT" dirty="0"/>
              <a:t>a carico delle famiglie per i servizi educativi a gestione diretta </a:t>
            </a:r>
          </a:p>
          <a:p>
            <a:pPr marL="0" indent="0">
              <a:buNone/>
            </a:pPr>
            <a:r>
              <a:rPr lang="it-IT" dirty="0"/>
              <a:t>Riduzione rette a carico delle famiglie per i servizi educativi in appalto o in convenzione</a:t>
            </a:r>
          </a:p>
          <a:p>
            <a:pPr marL="0" indent="0">
              <a:buNone/>
            </a:pPr>
            <a:r>
              <a:rPr lang="it-IT" dirty="0">
                <a:solidFill>
                  <a:srgbClr val="FF0000"/>
                </a:solidFill>
              </a:rPr>
              <a:t>Interventi a favore </a:t>
            </a:r>
            <a:r>
              <a:rPr lang="it-IT" dirty="0"/>
              <a:t>delle scuole dell’infanzia paritarie comunali</a:t>
            </a:r>
          </a:p>
          <a:p>
            <a:pPr marL="0" indent="0">
              <a:buNone/>
            </a:pPr>
            <a:r>
              <a:rPr lang="it-IT" dirty="0"/>
              <a:t>Interventi a favore delle scuole dell’infanzia paritarie a gestione privata</a:t>
            </a:r>
          </a:p>
          <a:p>
            <a:pPr marL="0" indent="0">
              <a:buNone/>
            </a:pPr>
            <a:r>
              <a:rPr lang="it-IT" dirty="0"/>
              <a:t>Interventi a favore delle scuole dell’infanzia statali</a:t>
            </a:r>
          </a:p>
          <a:p>
            <a:pPr marL="0" indent="0">
              <a:buNone/>
            </a:pPr>
            <a:r>
              <a:rPr lang="it-IT" dirty="0">
                <a:solidFill>
                  <a:srgbClr val="FF0000"/>
                </a:solidFill>
              </a:rPr>
              <a:t>Supporto a sezioni primavera </a:t>
            </a:r>
            <a:r>
              <a:rPr lang="it-IT" dirty="0"/>
              <a:t>già funzionanti</a:t>
            </a:r>
          </a:p>
          <a:p>
            <a:pPr marL="0" indent="0">
              <a:buNone/>
            </a:pPr>
            <a:r>
              <a:rPr lang="it-IT" dirty="0">
                <a:solidFill>
                  <a:srgbClr val="FF0000"/>
                </a:solidFill>
              </a:rPr>
              <a:t>Attivazione</a:t>
            </a:r>
            <a:r>
              <a:rPr lang="it-IT" dirty="0"/>
              <a:t> di nuove sezioni primavera (sezioni non finanziate con accordi USR-Regioni)</a:t>
            </a:r>
          </a:p>
          <a:p>
            <a:pPr marL="0" indent="0">
              <a:buNone/>
            </a:pPr>
            <a:endParaRPr lang="it-IT" dirty="0"/>
          </a:p>
        </p:txBody>
      </p:sp>
      <p:pic>
        <p:nvPicPr>
          <p:cNvPr id="4" name="Immagine 3">
            <a:extLst>
              <a:ext uri="{FF2B5EF4-FFF2-40B4-BE49-F238E27FC236}">
                <a16:creationId xmlns:a16="http://schemas.microsoft.com/office/drawing/2014/main" xmlns="" id="{55246FA7-7BB6-421C-ACB8-42C1FC0B41E0}"/>
              </a:ext>
            </a:extLst>
          </p:cNvPr>
          <p:cNvPicPr>
            <a:picLocks noChangeAspect="1"/>
          </p:cNvPicPr>
          <p:nvPr/>
        </p:nvPicPr>
        <p:blipFill>
          <a:blip r:embed="rId2"/>
          <a:stretch>
            <a:fillRect/>
          </a:stretch>
        </p:blipFill>
        <p:spPr>
          <a:xfrm>
            <a:off x="9830803" y="5937870"/>
            <a:ext cx="2162414" cy="708095"/>
          </a:xfrm>
          <a:prstGeom prst="rect">
            <a:avLst/>
          </a:prstGeom>
        </p:spPr>
      </p:pic>
    </p:spTree>
    <p:extLst>
      <p:ext uri="{BB962C8B-B14F-4D97-AF65-F5344CB8AC3E}">
        <p14:creationId xmlns:p14="http://schemas.microsoft.com/office/powerpoint/2010/main" val="2554321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16AA24F-CB9E-4758-97AD-E06663BDCF8B}"/>
              </a:ext>
            </a:extLst>
          </p:cNvPr>
          <p:cNvSpPr>
            <a:spLocks noGrp="1"/>
          </p:cNvSpPr>
          <p:nvPr>
            <p:ph type="title"/>
          </p:nvPr>
        </p:nvSpPr>
        <p:spPr>
          <a:xfrm>
            <a:off x="334583" y="406400"/>
            <a:ext cx="10820400" cy="4377635"/>
          </a:xfrm>
        </p:spPr>
        <p:txBody>
          <a:bodyPr>
            <a:normAutofit fontScale="90000"/>
          </a:bodyPr>
          <a:lstStyle/>
          <a:p>
            <a:r>
              <a:rPr lang="it-IT" dirty="0"/>
              <a:t>LA </a:t>
            </a:r>
            <a:r>
              <a:rPr lang="it-IT" dirty="0" err="1"/>
              <a:t>FINALITà</a:t>
            </a:r>
            <a:r>
              <a:rPr lang="it-IT" dirty="0"/>
              <a:t> DI QUESTA TIPOLOGIA DI INTERVENTI è DUPLICE (d.lgs. 65/2017, art. 12, c. 2, lett. b):</a:t>
            </a:r>
            <a:br>
              <a:rPr lang="it-IT" dirty="0"/>
            </a:br>
            <a:r>
              <a:rPr lang="it-IT" dirty="0"/>
              <a:t/>
            </a:r>
            <a:br>
              <a:rPr lang="it-IT" dirty="0"/>
            </a:br>
            <a:r>
              <a:rPr lang="it-IT" dirty="0"/>
              <a:t>- RIDURRE I COSTI DELLE RETTE A CARICO DELLE FAMIGLIE PER LA FREQUENZA DEI SERVIZI EDUCATIVI E DELLE SCUOLE DELL’INFANZIA PARITARIE</a:t>
            </a:r>
            <a:br>
              <a:rPr lang="it-IT" dirty="0"/>
            </a:br>
            <a:r>
              <a:rPr lang="it-IT" dirty="0"/>
              <a:t/>
            </a:r>
            <a:br>
              <a:rPr lang="it-IT" dirty="0"/>
            </a:br>
            <a:r>
              <a:rPr lang="it-IT" dirty="0"/>
              <a:t>- QUALIFICARE L’OFFERTA EDUCATIVA: TRA I BENEFICIARI, QUINDI, POSSONO ESSERCI ANCHE LE SCUOLE DELL’INFANZIA STATALI</a:t>
            </a:r>
          </a:p>
        </p:txBody>
      </p:sp>
      <p:pic>
        <p:nvPicPr>
          <p:cNvPr id="3" name="Immagine 2">
            <a:extLst>
              <a:ext uri="{FF2B5EF4-FFF2-40B4-BE49-F238E27FC236}">
                <a16:creationId xmlns:a16="http://schemas.microsoft.com/office/drawing/2014/main" xmlns="" id="{C4D2B973-0473-490A-AB9D-1A4886CCDF8E}"/>
              </a:ext>
            </a:extLst>
          </p:cNvPr>
          <p:cNvPicPr>
            <a:picLocks noChangeAspect="1"/>
          </p:cNvPicPr>
          <p:nvPr/>
        </p:nvPicPr>
        <p:blipFill>
          <a:blip r:embed="rId2"/>
          <a:stretch>
            <a:fillRect/>
          </a:stretch>
        </p:blipFill>
        <p:spPr>
          <a:xfrm>
            <a:off x="9854407" y="5065390"/>
            <a:ext cx="2337593" cy="765458"/>
          </a:xfrm>
          <a:prstGeom prst="rect">
            <a:avLst/>
          </a:prstGeom>
        </p:spPr>
      </p:pic>
    </p:spTree>
    <p:extLst>
      <p:ext uri="{BB962C8B-B14F-4D97-AF65-F5344CB8AC3E}">
        <p14:creationId xmlns:p14="http://schemas.microsoft.com/office/powerpoint/2010/main" val="3436850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2367920-DB7D-4A73-9720-44BF59630CEF}"/>
              </a:ext>
            </a:extLst>
          </p:cNvPr>
          <p:cNvSpPr>
            <a:spLocks noGrp="1"/>
          </p:cNvSpPr>
          <p:nvPr>
            <p:ph type="title"/>
          </p:nvPr>
        </p:nvSpPr>
        <p:spPr>
          <a:xfrm>
            <a:off x="4012097" y="212035"/>
            <a:ext cx="8179903" cy="1845366"/>
          </a:xfrm>
        </p:spPr>
        <p:txBody>
          <a:bodyPr>
            <a:noAutofit/>
          </a:bodyPr>
          <a:lstStyle/>
          <a:p>
            <a:r>
              <a:rPr lang="it-IT" sz="3200" b="1" dirty="0"/>
              <a:t>L’elenco degli interventi della scheda di monitoraggio orienta i comuni sugli interventi ammissibili o meno con l’utilizzo del fondo 0-6 </a:t>
            </a:r>
          </a:p>
        </p:txBody>
      </p:sp>
      <p:sp>
        <p:nvSpPr>
          <p:cNvPr id="3" name="Segnaposto contenuto 2">
            <a:extLst>
              <a:ext uri="{FF2B5EF4-FFF2-40B4-BE49-F238E27FC236}">
                <a16:creationId xmlns:a16="http://schemas.microsoft.com/office/drawing/2014/main" xmlns="" id="{CCCB5082-65D5-4BDD-9011-B166E27ED76C}"/>
              </a:ext>
            </a:extLst>
          </p:cNvPr>
          <p:cNvSpPr>
            <a:spLocks noGrp="1"/>
          </p:cNvSpPr>
          <p:nvPr>
            <p:ph idx="1"/>
          </p:nvPr>
        </p:nvSpPr>
        <p:spPr>
          <a:xfrm>
            <a:off x="198783" y="2799524"/>
            <a:ext cx="11307417" cy="3044685"/>
          </a:xfrm>
        </p:spPr>
        <p:txBody>
          <a:bodyPr>
            <a:normAutofit/>
          </a:bodyPr>
          <a:lstStyle/>
          <a:p>
            <a:pPr marL="0" indent="0">
              <a:buNone/>
            </a:pPr>
            <a:r>
              <a:rPr lang="it-IT" dirty="0"/>
              <a:t>ESEMPIO: INTEVENTI DI </a:t>
            </a:r>
            <a:r>
              <a:rPr lang="it-IT" b="1" dirty="0"/>
              <a:t>TIPOLOGIA C</a:t>
            </a:r>
          </a:p>
          <a:p>
            <a:pPr marL="0" indent="0">
              <a:buNone/>
            </a:pPr>
            <a:r>
              <a:rPr lang="it-IT" dirty="0"/>
              <a:t>Realizzazione/potenziamento del </a:t>
            </a:r>
            <a:r>
              <a:rPr lang="it-IT" dirty="0">
                <a:solidFill>
                  <a:srgbClr val="FF0000"/>
                </a:solidFill>
              </a:rPr>
              <a:t>coordinamento pedagogico </a:t>
            </a:r>
            <a:r>
              <a:rPr lang="it-IT" dirty="0"/>
              <a:t>per i servizi e/o per le scuole dell'infanzia</a:t>
            </a:r>
          </a:p>
          <a:p>
            <a:pPr marL="0" indent="0">
              <a:buNone/>
            </a:pPr>
            <a:r>
              <a:rPr lang="it-IT" dirty="0">
                <a:solidFill>
                  <a:srgbClr val="FF0000"/>
                </a:solidFill>
              </a:rPr>
              <a:t>Corsi di formazione </a:t>
            </a:r>
            <a:r>
              <a:rPr lang="it-IT" dirty="0"/>
              <a:t>per il personale dei servizi educativi</a:t>
            </a:r>
          </a:p>
          <a:p>
            <a:pPr marL="0" indent="0">
              <a:buNone/>
            </a:pPr>
            <a:r>
              <a:rPr lang="it-IT" dirty="0"/>
              <a:t>Corsi di formazione per il personale docente di scuole dell’infanzia</a:t>
            </a:r>
          </a:p>
          <a:p>
            <a:pPr marL="0" indent="0">
              <a:buNone/>
            </a:pPr>
            <a:r>
              <a:rPr lang="it-IT" dirty="0"/>
              <a:t>Corsi di formazione congiunti per personale dei servizi educativi e per personale docente di scuole dell’infanzia</a:t>
            </a:r>
          </a:p>
          <a:p>
            <a:pPr marL="0" indent="0">
              <a:buNone/>
            </a:pPr>
            <a:endParaRPr lang="it-IT" dirty="0"/>
          </a:p>
          <a:p>
            <a:pPr marL="0" indent="0">
              <a:buNone/>
            </a:pPr>
            <a:endParaRPr lang="it-IT" dirty="0"/>
          </a:p>
        </p:txBody>
      </p:sp>
      <p:pic>
        <p:nvPicPr>
          <p:cNvPr id="4" name="Immagine 3">
            <a:extLst>
              <a:ext uri="{FF2B5EF4-FFF2-40B4-BE49-F238E27FC236}">
                <a16:creationId xmlns:a16="http://schemas.microsoft.com/office/drawing/2014/main" xmlns="" id="{5F8BD8FE-8EA0-45A0-B9FF-22FCB301FB87}"/>
              </a:ext>
            </a:extLst>
          </p:cNvPr>
          <p:cNvPicPr>
            <a:picLocks noChangeAspect="1"/>
          </p:cNvPicPr>
          <p:nvPr/>
        </p:nvPicPr>
        <p:blipFill>
          <a:blip r:embed="rId2"/>
          <a:stretch>
            <a:fillRect/>
          </a:stretch>
        </p:blipFill>
        <p:spPr>
          <a:xfrm>
            <a:off x="8649117" y="5550920"/>
            <a:ext cx="3344100" cy="1095045"/>
          </a:xfrm>
          <a:prstGeom prst="rect">
            <a:avLst/>
          </a:prstGeom>
        </p:spPr>
      </p:pic>
    </p:spTree>
    <p:extLst>
      <p:ext uri="{BB962C8B-B14F-4D97-AF65-F5344CB8AC3E}">
        <p14:creationId xmlns:p14="http://schemas.microsoft.com/office/powerpoint/2010/main" val="1756015160"/>
      </p:ext>
    </p:extLst>
  </p:cSld>
  <p:clrMapOvr>
    <a:masterClrMapping/>
  </p:clrMapOvr>
</p:sld>
</file>

<file path=ppt/theme/theme1.xml><?xml version="1.0" encoding="utf-8"?>
<a:theme xmlns:a="http://schemas.openxmlformats.org/drawingml/2006/main" name="Scia di vapore">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TM04033937[[fn=Scia di vapore]]</Template>
  <TotalTime>640</TotalTime>
  <Words>3888</Words>
  <Application>Microsoft Office PowerPoint</Application>
  <PresentationFormat>Widescreen</PresentationFormat>
  <Paragraphs>1070</Paragraphs>
  <Slides>26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26</vt:i4>
      </vt:variant>
    </vt:vector>
  </HeadingPairs>
  <TitlesOfParts>
    <vt:vector size="31" baseType="lpstr">
      <vt:lpstr>Arial</vt:lpstr>
      <vt:lpstr>Calibri</vt:lpstr>
      <vt:lpstr>Century Gothic</vt:lpstr>
      <vt:lpstr>Times New Roman</vt:lpstr>
      <vt:lpstr>Scia di vapore</vt:lpstr>
      <vt:lpstr>MONITORAGGIO SULL’IMPIEGO DELLE RISORSE FONDO NAZIONALE PER IL SISTEMA INTEGRATO 0-6</vt:lpstr>
      <vt:lpstr>avvertenza</vt:lpstr>
      <vt:lpstr>LA RENDICONTAZIONE UTILIZZO RISORSE 2018 – invio entro 30 SETTembre 2021</vt:lpstr>
      <vt:lpstr>Queste sono le informazioni da fornire per il 2018</vt:lpstr>
      <vt:lpstr>L’elenco degli interventi della scheda di monitoraggio orienta i comuni sugli interventi ammissibili o meno con l’utilizzo del fondo 0-6 </vt:lpstr>
      <vt:lpstr>Si parla di interventi su «strutture» e su «arredi»  Quindi…  non è contemplato l’acquisto di giocattoli, libri, materiale di facile consumo</vt:lpstr>
      <vt:lpstr>L’elenco degli interventi della scheda di monitoraggio orienta i comuni sugli interventi ammissibili o meno con l’utilizzo del fondo 0-6 </vt:lpstr>
      <vt:lpstr>LA FINALITà DI QUESTA TIPOLOGIA DI INTERVENTI è DUPLICE (d.lgs. 65/2017, art. 12, c. 2, lett. b):  - RIDURRE I COSTI DELLE RETTE A CARICO DELLE FAMIGLIE PER LA FREQUENZA DEI SERVIZI EDUCATIVI E DELLE SCUOLE DELL’INFANZIA PARITARIE  - QUALIFICARE L’OFFERTA EDUCATIVA: TRA I BENEFICIARI, QUINDI, POSSONO ESSERCI ANCHE LE SCUOLE DELL’INFANZIA STATALI</vt:lpstr>
      <vt:lpstr>L’elenco degli interventi della scheda di monitoraggio orienta i comuni sugli interventi ammissibili o meno con l’utilizzo del fondo 0-6 </vt:lpstr>
      <vt:lpstr>IL MONITORAGGIO FINANZIARIO</vt:lpstr>
      <vt:lpstr>CASI PARTICOLARI</vt:lpstr>
      <vt:lpstr>CASI PARTICOLARI</vt:lpstr>
      <vt:lpstr>Presentazione standard di PowerPoint</vt:lpstr>
      <vt:lpstr>PRESTARE ATTENZIONE ALLA CONGRUENZA DEI DATI INSERITI</vt:lpstr>
      <vt:lpstr>ESEMPIO</vt:lpstr>
      <vt:lpstr>MONITORAGGIO QUANTITATIVO</vt:lpstr>
      <vt:lpstr>MONITORAGGIO QUANTITATIVO</vt:lpstr>
      <vt:lpstr>Presentazione standard di PowerPoint</vt:lpstr>
      <vt:lpstr>Infine…</vt:lpstr>
      <vt:lpstr>La scheda per l’e.f. 2019: invio entro 30 SETTembre 2022 </vt:lpstr>
      <vt:lpstr>Che cosa cambia  rispetto  a quella  per il 2018</vt:lpstr>
      <vt:lpstr>Che cosa cambia rispetto a quella per il 2018</vt:lpstr>
      <vt:lpstr>E’ STATA aggiunta una riga per i totali</vt:lpstr>
      <vt:lpstr>Il monitoraggio quantitativo resta invariato</vt:lpstr>
      <vt:lpstr>Vengono aggiunte due informazioni</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MONITORAGGIO SULL’IMPIEGO DELLE RISORSE FONDO NAZIONALE PER IL SISTEMA INTEGRATO 0-6</dc:title>
  <dc:creator>BIGI Stefania</dc:creator>
  <cp:lastModifiedBy>Loredana Bello</cp:lastModifiedBy>
  <cp:revision>40</cp:revision>
  <dcterms:created xsi:type="dcterms:W3CDTF">2021-10-29T07:46:09Z</dcterms:created>
  <dcterms:modified xsi:type="dcterms:W3CDTF">2022-07-14T08:40:51Z</dcterms:modified>
</cp:coreProperties>
</file>